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4"/>
  </p:notesMasterIdLst>
  <p:sldIdLst>
    <p:sldId id="257" r:id="rId2"/>
    <p:sldId id="293" r:id="rId3"/>
    <p:sldId id="294" r:id="rId4"/>
    <p:sldId id="324" r:id="rId5"/>
    <p:sldId id="325" r:id="rId6"/>
    <p:sldId id="295" r:id="rId7"/>
    <p:sldId id="319" r:id="rId8"/>
    <p:sldId id="285" r:id="rId9"/>
    <p:sldId id="258" r:id="rId10"/>
    <p:sldId id="296" r:id="rId11"/>
    <p:sldId id="259" r:id="rId12"/>
    <p:sldId id="260" r:id="rId13"/>
    <p:sldId id="286" r:id="rId14"/>
    <p:sldId id="261" r:id="rId15"/>
    <p:sldId id="301" r:id="rId16"/>
    <p:sldId id="262" r:id="rId17"/>
    <p:sldId id="320" r:id="rId18"/>
    <p:sldId id="281" r:id="rId19"/>
    <p:sldId id="263" r:id="rId20"/>
    <p:sldId id="264" r:id="rId21"/>
    <p:sldId id="311" r:id="rId22"/>
    <p:sldId id="265" r:id="rId23"/>
    <p:sldId id="266" r:id="rId24"/>
    <p:sldId id="302" r:id="rId25"/>
    <p:sldId id="267" r:id="rId26"/>
    <p:sldId id="297" r:id="rId27"/>
    <p:sldId id="268" r:id="rId28"/>
    <p:sldId id="298" r:id="rId29"/>
    <p:sldId id="269" r:id="rId30"/>
    <p:sldId id="299" r:id="rId31"/>
    <p:sldId id="300" r:id="rId32"/>
    <p:sldId id="270" r:id="rId33"/>
    <p:sldId id="303" r:id="rId34"/>
    <p:sldId id="304" r:id="rId35"/>
    <p:sldId id="305" r:id="rId36"/>
    <p:sldId id="321" r:id="rId37"/>
    <p:sldId id="282" r:id="rId38"/>
    <p:sldId id="271" r:id="rId39"/>
    <p:sldId id="272" r:id="rId40"/>
    <p:sldId id="273" r:id="rId41"/>
    <p:sldId id="274" r:id="rId42"/>
    <p:sldId id="275" r:id="rId43"/>
    <p:sldId id="276" r:id="rId44"/>
    <p:sldId id="277" r:id="rId45"/>
    <p:sldId id="278" r:id="rId46"/>
    <p:sldId id="279" r:id="rId47"/>
    <p:sldId id="312" r:id="rId48"/>
    <p:sldId id="280" r:id="rId49"/>
    <p:sldId id="322" r:id="rId50"/>
    <p:sldId id="283" r:id="rId51"/>
    <p:sldId id="284" r:id="rId52"/>
    <p:sldId id="313" r:id="rId53"/>
    <p:sldId id="314" r:id="rId54"/>
    <p:sldId id="306" r:id="rId55"/>
    <p:sldId id="307" r:id="rId56"/>
    <p:sldId id="308" r:id="rId57"/>
    <p:sldId id="315" r:id="rId58"/>
    <p:sldId id="316" r:id="rId59"/>
    <p:sldId id="309" r:id="rId60"/>
    <p:sldId id="317" r:id="rId61"/>
    <p:sldId id="310" r:id="rId62"/>
    <p:sldId id="323" r:id="rId6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13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5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79D6B-91B2-AD41-94C5-763BD39C4420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7A16F-0C8A-534E-AA5B-4374551F78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507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91C454F-D6B4-4781-A51D-5DD54AFA8E68}" type="slidenum">
              <a:rPr lang="en-US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en-US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561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454F-D6B4-4781-A51D-5DD54AFA8E68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6284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454F-D6B4-4781-A51D-5DD54AFA8E68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862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454F-D6B4-4781-A51D-5DD54AFA8E68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1829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454F-D6B4-4781-A51D-5DD54AFA8E68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358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454F-D6B4-4781-A51D-5DD54AFA8E68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115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454F-D6B4-4781-A51D-5DD54AFA8E68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4492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454F-D6B4-4781-A51D-5DD54AFA8E68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4857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454F-D6B4-4781-A51D-5DD54AFA8E68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1860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454F-D6B4-4781-A51D-5DD54AFA8E68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9968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454F-D6B4-4781-A51D-5DD54AFA8E68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79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B60168A-BA2E-42A1-A56B-C40EDF5E91CC}" type="datetimeFigureOut">
              <a:rPr lang="en-US" smtClean="0">
                <a:solidFill>
                  <a:srgbClr val="564B3C"/>
                </a:solidFill>
              </a:rPr>
              <a:pPr/>
              <a:t>11/17/2016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91C454F-D6B4-4781-A51D-5DD54AFA8E68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889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- 1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Distributed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646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78437"/>
            <a:ext cx="12192000" cy="4049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88350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Grosch’s</a:t>
            </a:r>
            <a:r>
              <a:rPr lang="en-US" dirty="0" smtClean="0"/>
              <a:t> law states that computing power of a computing unit is proportional to square of its price.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ouble the cost can yield four folds increase in power.</a:t>
            </a:r>
          </a:p>
          <a:p>
            <a:endParaRPr lang="en-US" dirty="0" smtClean="0"/>
          </a:p>
          <a:p>
            <a:r>
              <a:rPr lang="en-US" dirty="0" smtClean="0"/>
              <a:t>Moore’s law states that the number of transistors that can be put on a chip doubles in approximately 2 years.</a:t>
            </a:r>
          </a:p>
          <a:p>
            <a:pPr lvl="1"/>
            <a:r>
              <a:rPr lang="en-US" dirty="0" smtClean="0"/>
              <a:t>Double the speed in 2 years with no additional cost.</a:t>
            </a:r>
          </a:p>
          <a:p>
            <a:pPr lvl="1"/>
            <a:r>
              <a:rPr lang="en-US" dirty="0" smtClean="0"/>
              <a:t>Advancement in other fields is comparatively less.</a:t>
            </a:r>
          </a:p>
          <a:p>
            <a:pPr lvl="1"/>
            <a:endParaRPr lang="en-US" dirty="0"/>
          </a:p>
          <a:p>
            <a:r>
              <a:rPr lang="en-US" dirty="0" smtClean="0"/>
              <a:t>Pollack’s rule states that performance increase is roughly proportional to square root of the increase in complexity.</a:t>
            </a:r>
          </a:p>
          <a:p>
            <a:pPr lvl="1"/>
            <a:r>
              <a:rPr lang="en-US" dirty="0" smtClean="0"/>
              <a:t>Double the logic can only yield 40% gain.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8339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Butter’s law states that the amount of data coming out of an optical fiber doubles every 9 months.</a:t>
            </a:r>
          </a:p>
          <a:p>
            <a:pPr lvl="1"/>
            <a:r>
              <a:rPr lang="en-US" dirty="0" smtClean="0"/>
              <a:t>Cost of transmitting a bit reduces by half every 9 months.</a:t>
            </a:r>
          </a:p>
          <a:p>
            <a:endParaRPr lang="en-US" dirty="0"/>
          </a:p>
          <a:p>
            <a:r>
              <a:rPr lang="en-US" dirty="0" err="1" smtClean="0"/>
              <a:t>Neilsen’s</a:t>
            </a:r>
            <a:r>
              <a:rPr lang="en-US" dirty="0" smtClean="0"/>
              <a:t> law states that a high end user’s connection speed grows by 50% every year.</a:t>
            </a:r>
          </a:p>
          <a:p>
            <a:endParaRPr lang="en-US" dirty="0"/>
          </a:p>
          <a:p>
            <a:r>
              <a:rPr lang="en-US" dirty="0" smtClean="0"/>
              <a:t>So, what can we infer from all this?</a:t>
            </a:r>
          </a:p>
        </p:txBody>
      </p:sp>
    </p:spTree>
    <p:extLst>
      <p:ext uri="{BB962C8B-B14F-4D97-AF65-F5344CB8AC3E}">
        <p14:creationId xmlns:p14="http://schemas.microsoft.com/office/powerpoint/2010/main" xmlns="" val="1057811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- 1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ADVANTAGES &amp; DIS-ADVANTAGES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374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935"/>
          </a:xfrm>
        </p:spPr>
        <p:txBody>
          <a:bodyPr>
            <a:normAutofit/>
          </a:bodyPr>
          <a:lstStyle/>
          <a:p>
            <a:r>
              <a:rPr lang="en-US" dirty="0" smtClean="0"/>
              <a:t>Better price/performance ratio</a:t>
            </a:r>
          </a:p>
          <a:p>
            <a:pPr lvl="1"/>
            <a:r>
              <a:rPr lang="en-US" dirty="0" smtClean="0"/>
              <a:t>Moore’s law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Grosch’s</a:t>
            </a:r>
            <a:r>
              <a:rPr lang="en-US" dirty="0" smtClean="0"/>
              <a:t> law</a:t>
            </a:r>
          </a:p>
          <a:p>
            <a:endParaRPr lang="en-US" dirty="0"/>
          </a:p>
          <a:p>
            <a:r>
              <a:rPr lang="en-US" dirty="0" smtClean="0"/>
              <a:t>Higher absolute performance</a:t>
            </a:r>
          </a:p>
          <a:p>
            <a:pPr lvl="1"/>
            <a:r>
              <a:rPr lang="en-US" dirty="0" smtClean="0"/>
              <a:t>Low response time &amp; higher throughput</a:t>
            </a:r>
          </a:p>
          <a:p>
            <a:pPr lvl="1"/>
            <a:r>
              <a:rPr lang="en-US" dirty="0" smtClean="0"/>
              <a:t>Pollack’s rule</a:t>
            </a:r>
          </a:p>
          <a:p>
            <a:endParaRPr lang="en-US" dirty="0"/>
          </a:p>
          <a:p>
            <a:r>
              <a:rPr lang="en-US" dirty="0" smtClean="0"/>
              <a:t>Inherently distributed applications</a:t>
            </a:r>
          </a:p>
          <a:p>
            <a:endParaRPr lang="en-US" dirty="0" smtClean="0"/>
          </a:p>
          <a:p>
            <a:r>
              <a:rPr lang="en-US" dirty="0" smtClean="0"/>
              <a:t>Higher reliability</a:t>
            </a:r>
          </a:p>
          <a:p>
            <a:pPr lvl="1"/>
            <a:r>
              <a:rPr lang="en-US" dirty="0" smtClean="0"/>
              <a:t>Workload distribution avoids single point failure</a:t>
            </a:r>
          </a:p>
          <a:p>
            <a:pPr lvl="1"/>
            <a:r>
              <a:rPr lang="en-US" dirty="0" smtClean="0"/>
              <a:t>Replication renders system fault tolerant.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702975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935"/>
          </a:xfrm>
        </p:spPr>
        <p:txBody>
          <a:bodyPr>
            <a:normAutofit/>
          </a:bodyPr>
          <a:lstStyle/>
          <a:p>
            <a:r>
              <a:rPr lang="en-US" dirty="0" smtClean="0"/>
              <a:t>Incremental growth</a:t>
            </a:r>
          </a:p>
          <a:p>
            <a:endParaRPr lang="en-US" dirty="0" smtClean="0"/>
          </a:p>
          <a:p>
            <a:r>
              <a:rPr lang="en-US" dirty="0" smtClean="0"/>
              <a:t>Sharing resources</a:t>
            </a:r>
          </a:p>
          <a:p>
            <a:endParaRPr lang="en-US" dirty="0" smtClean="0"/>
          </a:p>
          <a:p>
            <a:r>
              <a:rPr lang="en-US" dirty="0" smtClean="0"/>
              <a:t>Scalability and flexibility</a:t>
            </a:r>
          </a:p>
        </p:txBody>
      </p:sp>
    </p:spTree>
    <p:extLst>
      <p:ext uri="{BB962C8B-B14F-4D97-AF65-F5344CB8AC3E}">
        <p14:creationId xmlns:p14="http://schemas.microsoft.com/office/powerpoint/2010/main" xmlns="" val="2561850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Dis-Advantages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935"/>
          </a:xfrm>
        </p:spPr>
        <p:txBody>
          <a:bodyPr>
            <a:normAutofit/>
          </a:bodyPr>
          <a:lstStyle/>
          <a:p>
            <a:r>
              <a:rPr lang="en-US" dirty="0" smtClean="0"/>
              <a:t>COMPLEXITY</a:t>
            </a:r>
          </a:p>
          <a:p>
            <a:pPr lvl="1"/>
            <a:r>
              <a:rPr lang="en-US" dirty="0" smtClean="0"/>
              <a:t>Designing software for distributed systems is complex.</a:t>
            </a:r>
          </a:p>
          <a:p>
            <a:pPr lvl="1"/>
            <a:endParaRPr lang="en-US" dirty="0"/>
          </a:p>
          <a:p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Multiple issues exist in ensuring security while sharing resources</a:t>
            </a:r>
          </a:p>
          <a:p>
            <a:endParaRPr lang="en-US" dirty="0" smtClean="0"/>
          </a:p>
          <a:p>
            <a:r>
              <a:rPr lang="en-US" dirty="0" smtClean="0"/>
              <a:t>RELIABILITY</a:t>
            </a:r>
          </a:p>
          <a:p>
            <a:pPr marL="685800" lvl="2" indent="0">
              <a:buNone/>
            </a:pPr>
            <a:r>
              <a:rPr lang="en-US" dirty="0" smtClean="0"/>
              <a:t>Reliability is hard to achieve to due underlying network and different hardware.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2552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Distributed systems: principles and paradigms </a:t>
            </a:r>
          </a:p>
          <a:p>
            <a:pPr lvl="1"/>
            <a:r>
              <a:rPr lang="en-US" dirty="0"/>
              <a:t>by AST &amp; MV </a:t>
            </a:r>
            <a:r>
              <a:rPr lang="en-US" dirty="0" smtClean="0"/>
              <a:t>Steen</a:t>
            </a:r>
          </a:p>
          <a:p>
            <a:endParaRPr lang="en-US" dirty="0"/>
          </a:p>
          <a:p>
            <a:r>
              <a:rPr lang="en-US" dirty="0" smtClean="0"/>
              <a:t>Chapter 1</a:t>
            </a:r>
          </a:p>
          <a:p>
            <a:pPr lvl="1"/>
            <a:r>
              <a:rPr lang="en-US" dirty="0"/>
              <a:t>1.1. WHAT IS A DISTRIBUTED SYSTEM? </a:t>
            </a:r>
            <a:endParaRPr lang="en-US" dirty="0" smtClean="0"/>
          </a:p>
          <a:p>
            <a:pPr lvl="1"/>
            <a:r>
              <a:rPr lang="en-US" dirty="0" smtClean="0"/>
              <a:t>1.2</a:t>
            </a:r>
            <a:r>
              <a:rPr lang="en-US" dirty="0"/>
              <a:t>. </a:t>
            </a:r>
            <a:r>
              <a:rPr lang="en-US" dirty="0" smtClean="0"/>
              <a:t>GOALS</a:t>
            </a:r>
          </a:p>
          <a:p>
            <a:pPr lvl="1"/>
            <a:r>
              <a:rPr lang="en-US" dirty="0" smtClean="0"/>
              <a:t>1.2.1</a:t>
            </a:r>
            <a:r>
              <a:rPr lang="en-US" dirty="0"/>
              <a:t>. Advantages of Distributed Systems over Centralized Systems </a:t>
            </a:r>
            <a:endParaRPr lang="en-US" dirty="0" smtClean="0"/>
          </a:p>
          <a:p>
            <a:pPr lvl="1"/>
            <a:r>
              <a:rPr lang="en-US" dirty="0" smtClean="0"/>
              <a:t>1.2.2</a:t>
            </a:r>
            <a:r>
              <a:rPr lang="en-US" dirty="0"/>
              <a:t>. Advantages of Distributed Systems over Independent PCs </a:t>
            </a:r>
            <a:endParaRPr lang="en-US" dirty="0" smtClean="0"/>
          </a:p>
          <a:p>
            <a:pPr lvl="1"/>
            <a:r>
              <a:rPr lang="en-US" dirty="0" smtClean="0"/>
              <a:t>1.2.3</a:t>
            </a:r>
            <a:r>
              <a:rPr lang="en-US" dirty="0"/>
              <a:t>. Disadvantages of Distributed Systems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92875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- 1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Hardware and Software Concepts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654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935"/>
          </a:xfrm>
        </p:spPr>
        <p:txBody>
          <a:bodyPr>
            <a:normAutofit/>
          </a:bodyPr>
          <a:lstStyle/>
          <a:p>
            <a:r>
              <a:rPr lang="en-US" dirty="0" smtClean="0"/>
              <a:t>Distributed systems consist of multiple CPUs which can be connected in different ways.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Flynn’s classification</a:t>
            </a:r>
          </a:p>
          <a:p>
            <a:pPr lvl="1"/>
            <a:r>
              <a:rPr lang="en-US" dirty="0" smtClean="0"/>
              <a:t>SISD</a:t>
            </a:r>
          </a:p>
          <a:p>
            <a:pPr lvl="1"/>
            <a:r>
              <a:rPr lang="en-US" dirty="0" smtClean="0"/>
              <a:t>SIMD</a:t>
            </a:r>
          </a:p>
          <a:p>
            <a:pPr lvl="1"/>
            <a:r>
              <a:rPr lang="en-US" dirty="0" smtClean="0"/>
              <a:t>MISD</a:t>
            </a:r>
          </a:p>
          <a:p>
            <a:pPr lvl="1"/>
            <a:r>
              <a:rPr lang="en-US" dirty="0" smtClean="0"/>
              <a:t>MIMD</a:t>
            </a:r>
          </a:p>
          <a:p>
            <a:pPr lvl="1"/>
            <a:endParaRPr lang="en-US" dirty="0" smtClean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8410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- 1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Preliminaries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357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935"/>
          </a:xfrm>
        </p:spPr>
        <p:txBody>
          <a:bodyPr>
            <a:normAutofit/>
          </a:bodyPr>
          <a:lstStyle/>
          <a:p>
            <a:r>
              <a:rPr lang="en-US" dirty="0"/>
              <a:t>Other relevant classification could be: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Multiprocessors</a:t>
            </a:r>
            <a:endParaRPr lang="en-US" dirty="0"/>
          </a:p>
          <a:p>
            <a:pPr lvl="2"/>
            <a:r>
              <a:rPr lang="en-US" dirty="0"/>
              <a:t>Same address space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Tightly coupled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Delay is short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Data rate is high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Exchange data via shared memory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Used as parallel systems working on a single problem</a:t>
            </a:r>
            <a:endParaRPr lang="en-US" dirty="0"/>
          </a:p>
          <a:p>
            <a:pPr lvl="1"/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2150484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935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r>
              <a:rPr lang="en-US" dirty="0" err="1" smtClean="0"/>
              <a:t>Multicomputers</a:t>
            </a:r>
            <a:endParaRPr lang="en-US" dirty="0"/>
          </a:p>
          <a:p>
            <a:pPr lvl="2"/>
            <a:r>
              <a:rPr lang="en-US" dirty="0"/>
              <a:t>Separate address space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Loosely coupled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Used in distributed systems working on many unrelated problems</a:t>
            </a:r>
          </a:p>
          <a:p>
            <a:pPr lvl="2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class can be further divided into 2 based on the network architecture</a:t>
            </a:r>
          </a:p>
          <a:p>
            <a:pPr lvl="1"/>
            <a:r>
              <a:rPr lang="en-US" dirty="0"/>
              <a:t>Bus based</a:t>
            </a:r>
          </a:p>
          <a:p>
            <a:pPr lvl="1"/>
            <a:r>
              <a:rPr lang="en-US" dirty="0"/>
              <a:t>Switched network</a:t>
            </a:r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001935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4300" indent="0"/>
            <a:r>
              <a:rPr lang="en-US" dirty="0"/>
              <a:t>Bus-based </a:t>
            </a:r>
            <a:r>
              <a:rPr lang="en-US" dirty="0" smtClean="0"/>
              <a:t>multi processors &amp; 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935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/>
              <a:t>Bus-based multiprocessors</a:t>
            </a:r>
          </a:p>
          <a:p>
            <a:pPr lvl="1"/>
            <a:r>
              <a:rPr lang="en-US" dirty="0" smtClean="0"/>
              <a:t>Coherent memory is employed but as more CPUs are added performance drops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We add cache to each processor to overcome the drop.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B</a:t>
            </a:r>
            <a:r>
              <a:rPr lang="en-US" dirty="0" smtClean="0"/>
              <a:t>ut it introduces incoherence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Example: (A process on CPU1, B on CPU2)</a:t>
            </a:r>
          </a:p>
          <a:p>
            <a:pPr lvl="2"/>
            <a:r>
              <a:rPr lang="en-US" dirty="0" smtClean="0"/>
              <a:t>A reads X (from memory and caches it)</a:t>
            </a:r>
          </a:p>
          <a:p>
            <a:pPr lvl="2"/>
            <a:r>
              <a:rPr lang="en-US" dirty="0" smtClean="0"/>
              <a:t>B reads X (from memory and caches it)</a:t>
            </a:r>
          </a:p>
          <a:p>
            <a:pPr lvl="2"/>
            <a:r>
              <a:rPr lang="en-US" dirty="0" smtClean="0"/>
              <a:t>A updates X (in its own cache)</a:t>
            </a:r>
          </a:p>
          <a:p>
            <a:pPr lvl="2"/>
            <a:r>
              <a:rPr lang="en-US" dirty="0" smtClean="0"/>
              <a:t>B reads X (from its own cache) [Problem as updated copy is not retrieved]</a:t>
            </a:r>
          </a:p>
        </p:txBody>
      </p:sp>
    </p:spTree>
    <p:extLst>
      <p:ext uri="{BB962C8B-B14F-4D97-AF65-F5344CB8AC3E}">
        <p14:creationId xmlns:p14="http://schemas.microsoft.com/office/powerpoint/2010/main" xmlns="" val="40389600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4300" indent="0"/>
            <a:r>
              <a:rPr lang="en-US" dirty="0"/>
              <a:t>Bus-based multiprocessors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935"/>
          </a:xfrm>
        </p:spPr>
        <p:txBody>
          <a:bodyPr>
            <a:normAutofit/>
          </a:bodyPr>
          <a:lstStyle/>
          <a:p>
            <a:r>
              <a:rPr lang="en-US" u="sng" dirty="0" smtClean="0"/>
              <a:t>Solution</a:t>
            </a:r>
          </a:p>
          <a:p>
            <a:r>
              <a:rPr lang="en-US" dirty="0" smtClean="0"/>
              <a:t>Write-through cache</a:t>
            </a:r>
          </a:p>
          <a:p>
            <a:pPr lvl="1"/>
            <a:r>
              <a:rPr lang="en-US" dirty="0" smtClean="0"/>
              <a:t>A word written to cache is written to memory too [simple]</a:t>
            </a:r>
          </a:p>
          <a:p>
            <a:pPr lvl="1"/>
            <a:r>
              <a:rPr lang="en-US" dirty="0" smtClean="0"/>
              <a:t>No bus traffic for cache hits for reads</a:t>
            </a:r>
          </a:p>
          <a:p>
            <a:pPr lvl="1"/>
            <a:r>
              <a:rPr lang="en-US" dirty="0" smtClean="0"/>
              <a:t>Misses for reads and both hits/misses for writes has bus traffic</a:t>
            </a:r>
          </a:p>
          <a:p>
            <a:pPr lvl="1"/>
            <a:r>
              <a:rPr lang="en-US" u="sng" dirty="0" smtClean="0"/>
              <a:t>Still problem exists as B still reads from its own cache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Snoopy cache</a:t>
            </a:r>
          </a:p>
          <a:p>
            <a:pPr lvl="1"/>
            <a:r>
              <a:rPr lang="en-US" dirty="0" smtClean="0"/>
              <a:t>A write to memory address present in cache, updates all the caches.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Bus</a:t>
            </a:r>
            <a:r>
              <a:rPr lang="en-US" dirty="0"/>
              <a:t>-based </a:t>
            </a:r>
            <a:r>
              <a:rPr lang="en-US" dirty="0" err="1" smtClean="0"/>
              <a:t>multicomputers</a:t>
            </a:r>
            <a:endParaRPr lang="en-US" dirty="0"/>
          </a:p>
          <a:p>
            <a:pPr lvl="1"/>
            <a:r>
              <a:rPr lang="en-US" dirty="0" smtClean="0"/>
              <a:t>Separate address space (for completeness)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4189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4300" indent="0"/>
            <a:r>
              <a:rPr lang="en-US" dirty="0"/>
              <a:t>Bus-based multiprocessors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908" t="44075" r="26176" b="41313"/>
          <a:stretch>
            <a:fillRect/>
          </a:stretch>
        </p:blipFill>
        <p:spPr bwMode="auto">
          <a:xfrm>
            <a:off x="2718547" y="2428052"/>
            <a:ext cx="6818313" cy="3138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715685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4300" indent="0"/>
            <a:r>
              <a:rPr lang="en-US" dirty="0" smtClean="0"/>
              <a:t>Switched multiprocessors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7500587" cy="4974935"/>
          </a:xfrm>
        </p:spPr>
        <p:txBody>
          <a:bodyPr>
            <a:normAutofit/>
          </a:bodyPr>
          <a:lstStyle/>
          <a:p>
            <a:r>
              <a:rPr lang="en-US" dirty="0" smtClean="0"/>
              <a:t>Bus based architecture is not feasible for a system having microprocessors &gt; 64.</a:t>
            </a:r>
          </a:p>
          <a:p>
            <a:endParaRPr lang="en-US" dirty="0" smtClean="0"/>
          </a:p>
          <a:p>
            <a:r>
              <a:rPr lang="en-US" dirty="0" smtClean="0"/>
              <a:t>Cross-bar switch</a:t>
            </a:r>
          </a:p>
          <a:p>
            <a:pPr lvl="1"/>
            <a:r>
              <a:rPr lang="en-US" dirty="0" smtClean="0"/>
              <a:t>A mechanism by which memory can be accessed by many processors at a time.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Drawback</a:t>
            </a:r>
          </a:p>
          <a:p>
            <a:pPr lvl="2"/>
            <a:r>
              <a:rPr lang="en-US" dirty="0" smtClean="0"/>
              <a:t>For n CPUs  and n Memory modules, n</a:t>
            </a:r>
            <a:r>
              <a:rPr lang="en-US" baseline="30000" dirty="0" smtClean="0"/>
              <a:t>2</a:t>
            </a:r>
            <a:r>
              <a:rPr lang="en-US" dirty="0" smtClean="0"/>
              <a:t> crossbar switches are required.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9035831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Switched multiprocessors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477" t="41257" r="47975" b="38891"/>
          <a:stretch/>
        </p:blipFill>
        <p:spPr bwMode="auto">
          <a:xfrm>
            <a:off x="2678104" y="1714170"/>
            <a:ext cx="5369214" cy="4939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314489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4300" indent="0"/>
            <a:r>
              <a:rPr lang="en-US" dirty="0" smtClean="0"/>
              <a:t>Switched multiprocessors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6721003" cy="4974935"/>
          </a:xfrm>
        </p:spPr>
        <p:txBody>
          <a:bodyPr>
            <a:normAutofit/>
          </a:bodyPr>
          <a:lstStyle/>
          <a:p>
            <a:r>
              <a:rPr lang="en-US" dirty="0" smtClean="0"/>
              <a:t>Omega network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Each switch has 2 inputs (from CPUs) and 2 outputs (to memory modules).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For n CPUs and n memory modules</a:t>
            </a:r>
          </a:p>
          <a:p>
            <a:pPr lvl="2"/>
            <a:r>
              <a:rPr lang="en-US" dirty="0" smtClean="0"/>
              <a:t>Log </a:t>
            </a:r>
            <a:r>
              <a:rPr lang="en-US" baseline="-25000" dirty="0" smtClean="0"/>
              <a:t>2</a:t>
            </a:r>
            <a:r>
              <a:rPr lang="en-US" dirty="0" smtClean="0"/>
              <a:t> n switching stages exist</a:t>
            </a:r>
          </a:p>
          <a:p>
            <a:pPr lvl="2"/>
            <a:r>
              <a:rPr lang="en-US" dirty="0" smtClean="0"/>
              <a:t>n/2 switches per stage exist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Drawback</a:t>
            </a:r>
          </a:p>
          <a:p>
            <a:pPr lvl="2"/>
            <a:r>
              <a:rPr lang="en-US" dirty="0" smtClean="0"/>
              <a:t>Delay incurred in switching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846194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4300" indent="0"/>
            <a:r>
              <a:rPr lang="en-US" dirty="0" smtClean="0"/>
              <a:t>Switched multiprocessors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3891" y="1659877"/>
            <a:ext cx="4721147" cy="5042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816459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4300" indent="0"/>
            <a:r>
              <a:rPr lang="en-US" dirty="0" smtClean="0"/>
              <a:t>Switched Multicomputer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752601"/>
            <a:ext cx="9034606" cy="4974935"/>
          </a:xfrm>
        </p:spPr>
        <p:txBody>
          <a:bodyPr>
            <a:normAutofit/>
          </a:bodyPr>
          <a:lstStyle/>
          <a:p>
            <a:r>
              <a:rPr lang="en-US" dirty="0" smtClean="0"/>
              <a:t>Grid</a:t>
            </a:r>
          </a:p>
          <a:p>
            <a:endParaRPr lang="en-US" dirty="0" smtClean="0"/>
          </a:p>
          <a:p>
            <a:r>
              <a:rPr lang="en-US" dirty="0" smtClean="0"/>
              <a:t>Hypercube</a:t>
            </a:r>
          </a:p>
          <a:p>
            <a:pPr lvl="1"/>
            <a:r>
              <a:rPr lang="en-US" dirty="0" smtClean="0"/>
              <a:t>Hypercube is an n-dimensional cube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a 3D cube, </a:t>
            </a:r>
          </a:p>
          <a:p>
            <a:pPr lvl="2"/>
            <a:r>
              <a:rPr lang="en-US" dirty="0" smtClean="0"/>
              <a:t>vertex is a computer </a:t>
            </a:r>
          </a:p>
          <a:p>
            <a:pPr lvl="2"/>
            <a:r>
              <a:rPr lang="en-US" dirty="0" smtClean="0"/>
              <a:t>Edge is a connection</a:t>
            </a:r>
          </a:p>
          <a:p>
            <a:pPr lvl="2"/>
            <a:r>
              <a:rPr lang="en-US" dirty="0" smtClean="0"/>
              <a:t>Each computer is connected to 3 other CPUs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53396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Operating System?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operating system (OS) </a:t>
            </a:r>
            <a:r>
              <a:rPr lang="en-US" dirty="0" smtClean="0"/>
              <a:t>is </a:t>
            </a:r>
            <a:r>
              <a:rPr lang="en-US" dirty="0"/>
              <a:t>a software layer to abstract away and manage details of hardware resources </a:t>
            </a:r>
            <a:r>
              <a:rPr lang="en-US" dirty="0" smtClean="0"/>
              <a:t>as a </a:t>
            </a:r>
            <a:r>
              <a:rPr lang="en-US" dirty="0"/>
              <a:t>set of utilities to simplify application development </a:t>
            </a: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4673601" y="4038600"/>
            <a:ext cx="3384551" cy="1581150"/>
            <a:chOff x="2193" y="2016"/>
            <a:chExt cx="1599" cy="99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193" y="2016"/>
              <a:ext cx="1599" cy="32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altLang="zh-CN" i="0" dirty="0">
                  <a:latin typeface="Comic Sans MS" charset="0"/>
                </a:rPr>
                <a:t>Applications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193" y="2352"/>
              <a:ext cx="1599" cy="32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altLang="zh-CN" i="0">
                  <a:latin typeface="Comic Sans MS" charset="0"/>
                </a:rPr>
                <a:t>OS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193" y="2688"/>
              <a:ext cx="1599" cy="32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n-US" altLang="zh-CN" i="0" dirty="0">
                  <a:latin typeface="Comic Sans MS" charset="0"/>
                </a:rPr>
                <a:t>Hardware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7179300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4300" indent="0"/>
            <a:r>
              <a:rPr lang="en-US" dirty="0" smtClean="0"/>
              <a:t>Switched Multicomputer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5734124"/>
            <a:ext cx="3238023" cy="993412"/>
          </a:xfrm>
        </p:spPr>
        <p:txBody>
          <a:bodyPr>
            <a:normAutofit/>
          </a:bodyPr>
          <a:lstStyle/>
          <a:p>
            <a:r>
              <a:rPr lang="en-US" dirty="0" smtClean="0"/>
              <a:t>A) Grid</a:t>
            </a:r>
          </a:p>
          <a:p>
            <a:r>
              <a:rPr lang="en-US" dirty="0" smtClean="0"/>
              <a:t>B) Hypercube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4236" t="45657" r="24236" b="40292"/>
          <a:stretch>
            <a:fillRect/>
          </a:stretch>
        </p:blipFill>
        <p:spPr bwMode="auto">
          <a:xfrm>
            <a:off x="1375477" y="1780965"/>
            <a:ext cx="8115300" cy="313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240116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935"/>
          </a:xfrm>
        </p:spPr>
        <p:txBody>
          <a:bodyPr>
            <a:normAutofit/>
          </a:bodyPr>
          <a:lstStyle/>
          <a:p>
            <a:r>
              <a:rPr lang="en-US" dirty="0" smtClean="0"/>
              <a:t>In presence of Multi-processor and multi-computer architecture, software can be either loosely coupled or tightly coupled.</a:t>
            </a:r>
          </a:p>
          <a:p>
            <a:endParaRPr lang="en-US" dirty="0" smtClean="0"/>
          </a:p>
          <a:p>
            <a:r>
              <a:rPr lang="en-US" dirty="0" smtClean="0"/>
              <a:t>Hence 4 possible combinations are possible (interconnections don’t matter)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Loosely coupled software on loosely coupled hardware</a:t>
            </a:r>
          </a:p>
          <a:p>
            <a:pPr lvl="1"/>
            <a:r>
              <a:rPr lang="en-US" dirty="0" smtClean="0"/>
              <a:t>Network OS</a:t>
            </a:r>
          </a:p>
          <a:p>
            <a:pPr lvl="1"/>
            <a:r>
              <a:rPr lang="en-US" dirty="0" smtClean="0"/>
              <a:t>Each system has high degree of autonomy</a:t>
            </a:r>
          </a:p>
          <a:p>
            <a:pPr lvl="1"/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836826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935"/>
          </a:xfrm>
        </p:spPr>
        <p:txBody>
          <a:bodyPr>
            <a:normAutofit/>
          </a:bodyPr>
          <a:lstStyle/>
          <a:p>
            <a:r>
              <a:rPr lang="en-US" dirty="0"/>
              <a:t>Loosely coupled software on tightly coupled hardware</a:t>
            </a:r>
          </a:p>
          <a:p>
            <a:pPr lvl="1"/>
            <a:r>
              <a:rPr lang="en-US" dirty="0"/>
              <a:t>Non-existent</a:t>
            </a:r>
          </a:p>
          <a:p>
            <a:endParaRPr lang="en-US" dirty="0" smtClean="0"/>
          </a:p>
          <a:p>
            <a:r>
              <a:rPr lang="en-US" dirty="0" smtClean="0"/>
              <a:t>Tightly coupled software on loosely coupled hardware</a:t>
            </a:r>
          </a:p>
          <a:p>
            <a:pPr lvl="1"/>
            <a:r>
              <a:rPr lang="en-US" dirty="0" smtClean="0"/>
              <a:t>Distributed OS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Tightly coupled software on tightly coupled hardware</a:t>
            </a:r>
          </a:p>
          <a:p>
            <a:pPr lvl="1"/>
            <a:r>
              <a:rPr lang="en-US" dirty="0" smtClean="0"/>
              <a:t>Multiprocessor supported system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2298251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Concepts – Network OS</a:t>
            </a:r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930" t="43655" r="27579" b="38972"/>
          <a:stretch>
            <a:fillRect/>
          </a:stretch>
        </p:blipFill>
        <p:spPr bwMode="auto">
          <a:xfrm>
            <a:off x="2652475" y="2061714"/>
            <a:ext cx="7572375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437874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Concepts – Distributed OS</a:t>
            </a:r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930" t="44864" r="27579" b="37915"/>
          <a:stretch>
            <a:fillRect/>
          </a:stretch>
        </p:blipFill>
        <p:spPr bwMode="auto">
          <a:xfrm>
            <a:off x="2179427" y="2068565"/>
            <a:ext cx="7572375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13638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Comparison</a:t>
            </a:r>
            <a:endParaRPr lang="en-US" dirty="0"/>
          </a:p>
        </p:txBody>
      </p:sp>
      <p:graphicFrame>
        <p:nvGraphicFramePr>
          <p:cNvPr id="4" name="Group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4238243"/>
              </p:ext>
            </p:extLst>
          </p:nvPr>
        </p:nvGraphicFramePr>
        <p:xfrm>
          <a:off x="533020" y="1796015"/>
          <a:ext cx="10821241" cy="4512628"/>
        </p:xfrm>
        <a:graphic>
          <a:graphicData uri="http://schemas.openxmlformats.org/drawingml/2006/table">
            <a:tbl>
              <a:tblPr/>
              <a:tblGrid>
                <a:gridCol w="3231167"/>
                <a:gridCol w="1725402"/>
                <a:gridCol w="1938700"/>
                <a:gridCol w="1792980"/>
                <a:gridCol w="2132992"/>
              </a:tblGrid>
              <a:tr h="4794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Item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Distributed OS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Network OS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Middleware-based OS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Multiproc.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Multicomp.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Degree of transparency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Very High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High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Low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High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Same OS on all nodes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Yes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Yes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Number of copies of OS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Basis for communication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Shared memory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Messages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Files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Model specific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Resource management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Global, central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Global, distributed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Per node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Per node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Scalability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Moderately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Yes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Varies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Openness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Closed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Closed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Open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Open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476222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Distributed systems: principles and paradigms </a:t>
            </a:r>
          </a:p>
          <a:p>
            <a:pPr lvl="1"/>
            <a:r>
              <a:rPr lang="en-US" dirty="0"/>
              <a:t>by AST &amp; MV </a:t>
            </a:r>
            <a:r>
              <a:rPr lang="en-US" dirty="0" smtClean="0"/>
              <a:t>Steen</a:t>
            </a:r>
          </a:p>
          <a:p>
            <a:endParaRPr lang="en-US" dirty="0"/>
          </a:p>
          <a:p>
            <a:r>
              <a:rPr lang="en-US" dirty="0" smtClean="0"/>
              <a:t>Chapter 1</a:t>
            </a:r>
          </a:p>
          <a:p>
            <a:pPr lvl="1"/>
            <a:r>
              <a:rPr lang="en-US" dirty="0"/>
              <a:t>1.3. HARDWARE CONCEPTS </a:t>
            </a:r>
            <a:endParaRPr lang="en-US" dirty="0" smtClean="0"/>
          </a:p>
          <a:p>
            <a:pPr lvl="1"/>
            <a:r>
              <a:rPr lang="en-US" dirty="0" smtClean="0"/>
              <a:t>1.3.1</a:t>
            </a:r>
            <a:r>
              <a:rPr lang="en-US" dirty="0"/>
              <a:t>. Bus-Based Multiprocessors </a:t>
            </a:r>
            <a:endParaRPr lang="en-US" dirty="0" smtClean="0"/>
          </a:p>
          <a:p>
            <a:pPr lvl="1"/>
            <a:r>
              <a:rPr lang="en-US" dirty="0" smtClean="0"/>
              <a:t>1.3.2</a:t>
            </a:r>
            <a:r>
              <a:rPr lang="en-US" dirty="0"/>
              <a:t>. Switched </a:t>
            </a:r>
            <a:r>
              <a:rPr lang="en-US" dirty="0" smtClean="0"/>
              <a:t>Multiprocessors</a:t>
            </a:r>
          </a:p>
          <a:p>
            <a:pPr lvl="1"/>
            <a:r>
              <a:rPr lang="en-US" dirty="0" smtClean="0"/>
              <a:t>1.3.3</a:t>
            </a:r>
            <a:r>
              <a:rPr lang="en-US" dirty="0"/>
              <a:t>. Bus-Based </a:t>
            </a:r>
            <a:r>
              <a:rPr lang="en-US" dirty="0" err="1"/>
              <a:t>Multicomputers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1.3.4</a:t>
            </a:r>
            <a:r>
              <a:rPr lang="en-US" dirty="0"/>
              <a:t>. Switched </a:t>
            </a:r>
            <a:r>
              <a:rPr lang="en-US" dirty="0" err="1"/>
              <a:t>Multicomputers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1.4</a:t>
            </a:r>
            <a:r>
              <a:rPr lang="en-US" dirty="0"/>
              <a:t>. SOFTWARE CONCEPTS </a:t>
            </a:r>
            <a:endParaRPr lang="en-US" dirty="0" smtClean="0"/>
          </a:p>
          <a:p>
            <a:pPr lvl="1"/>
            <a:r>
              <a:rPr lang="en-US" dirty="0" smtClean="0"/>
              <a:t>1.4.1</a:t>
            </a:r>
            <a:r>
              <a:rPr lang="en-US" dirty="0"/>
              <a:t>. Network Operating Systems </a:t>
            </a:r>
            <a:endParaRPr lang="en-US" dirty="0" smtClean="0"/>
          </a:p>
          <a:p>
            <a:pPr lvl="1"/>
            <a:r>
              <a:rPr lang="en-US" dirty="0" smtClean="0"/>
              <a:t>1.4.2</a:t>
            </a:r>
            <a:r>
              <a:rPr lang="en-US" dirty="0"/>
              <a:t>. True Distributed Systems </a:t>
            </a:r>
            <a:endParaRPr lang="en-US" dirty="0" smtClean="0"/>
          </a:p>
          <a:p>
            <a:pPr lvl="1"/>
            <a:r>
              <a:rPr lang="en-US" dirty="0" smtClean="0"/>
              <a:t>1.4.3</a:t>
            </a:r>
            <a:r>
              <a:rPr lang="en-US" dirty="0"/>
              <a:t>. Multiprocessor Timesharing Systems</a:t>
            </a:r>
          </a:p>
        </p:txBody>
      </p:sp>
    </p:spTree>
    <p:extLst>
      <p:ext uri="{BB962C8B-B14F-4D97-AF65-F5344CB8AC3E}">
        <p14:creationId xmlns:p14="http://schemas.microsoft.com/office/powerpoint/2010/main" xmlns="" val="30690924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- 1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870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Issues - Transparency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935"/>
          </a:xfrm>
        </p:spPr>
        <p:txBody>
          <a:bodyPr>
            <a:normAutofit/>
          </a:bodyPr>
          <a:lstStyle/>
          <a:p>
            <a:r>
              <a:rPr lang="en-US" dirty="0" smtClean="0"/>
              <a:t>As resources (both abstract and concrete) are distributed, multiple design issues arise.</a:t>
            </a:r>
          </a:p>
          <a:p>
            <a:endParaRPr lang="en-US" u="sng" dirty="0" smtClean="0"/>
          </a:p>
          <a:p>
            <a:r>
              <a:rPr lang="en-US" u="sng" dirty="0" smtClean="0"/>
              <a:t>Transparency</a:t>
            </a:r>
          </a:p>
          <a:p>
            <a:pPr lvl="1"/>
            <a:r>
              <a:rPr lang="en-US" dirty="0" smtClean="0"/>
              <a:t>Provide a single virtual image</a:t>
            </a:r>
          </a:p>
          <a:p>
            <a:pPr lvl="1"/>
            <a:r>
              <a:rPr lang="en-US" dirty="0" smtClean="0"/>
              <a:t>Difficult to achieve complete transparency</a:t>
            </a:r>
          </a:p>
          <a:p>
            <a:pPr lvl="1"/>
            <a:r>
              <a:rPr lang="en-US" dirty="0" smtClean="0"/>
              <a:t>8 forms of transparency are identified by ISO:</a:t>
            </a:r>
          </a:p>
          <a:p>
            <a:endParaRPr lang="en-US" dirty="0" smtClean="0"/>
          </a:p>
          <a:p>
            <a:r>
              <a:rPr lang="en-US" dirty="0" smtClean="0"/>
              <a:t>Access transparency</a:t>
            </a:r>
          </a:p>
          <a:p>
            <a:pPr lvl="1"/>
            <a:r>
              <a:rPr lang="en-US" dirty="0" smtClean="0"/>
              <a:t>User shouldn’t be able to recognize whether a resource is local or remote</a:t>
            </a:r>
          </a:p>
          <a:p>
            <a:pPr lvl="1"/>
            <a:r>
              <a:rPr lang="en-US" dirty="0" smtClean="0"/>
              <a:t>System calls should be designed to make no such distinction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0712956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Issues - Transparency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935"/>
          </a:xfrm>
        </p:spPr>
        <p:txBody>
          <a:bodyPr>
            <a:normAutofit/>
          </a:bodyPr>
          <a:lstStyle/>
          <a:p>
            <a:r>
              <a:rPr lang="en-US" dirty="0" smtClean="0"/>
              <a:t>Location transparency</a:t>
            </a:r>
          </a:p>
          <a:p>
            <a:pPr lvl="1"/>
            <a:r>
              <a:rPr lang="en-US" dirty="0" smtClean="0"/>
              <a:t>Name Transparency: Name of the resource shouldn’t reveal anything about the physical location of the resource</a:t>
            </a:r>
          </a:p>
          <a:p>
            <a:pPr lvl="1"/>
            <a:r>
              <a:rPr lang="en-US" dirty="0" smtClean="0"/>
              <a:t>User Mobility: User should be able to access a resource with same name from every machine</a:t>
            </a:r>
          </a:p>
          <a:p>
            <a:endParaRPr lang="en-US" dirty="0"/>
          </a:p>
          <a:p>
            <a:r>
              <a:rPr lang="en-US" dirty="0" smtClean="0"/>
              <a:t>Migration transparency</a:t>
            </a:r>
          </a:p>
          <a:p>
            <a:pPr lvl="1"/>
            <a:r>
              <a:rPr lang="en-US" dirty="0" smtClean="0"/>
              <a:t>Migration of resource is done to ensure reliability, enhance performance, etc.</a:t>
            </a:r>
          </a:p>
          <a:p>
            <a:pPr lvl="1"/>
            <a:r>
              <a:rPr lang="en-US" dirty="0" smtClean="0"/>
              <a:t>No name-change</a:t>
            </a:r>
          </a:p>
          <a:p>
            <a:pPr lvl="1"/>
            <a:r>
              <a:rPr lang="en-US" dirty="0" smtClean="0"/>
              <a:t>Automatically done in a user-transparent manner</a:t>
            </a:r>
          </a:p>
          <a:p>
            <a:pPr lvl="1"/>
            <a:r>
              <a:rPr lang="en-US" dirty="0" smtClean="0"/>
              <a:t>IPC is not hindered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98769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Operating System?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Operating System (OS) is an interface between a computer user and computer hardware.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 </a:t>
            </a:r>
            <a:r>
              <a:rPr lang="en-US" dirty="0"/>
              <a:t>operating system is a software which performs all the basic tasks like file management, memory management, process management, handling input and output, and controlling peripheral devices such as disk drives and printers.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45782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Issues - Transparency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935"/>
          </a:xfrm>
        </p:spPr>
        <p:txBody>
          <a:bodyPr>
            <a:normAutofit/>
          </a:bodyPr>
          <a:lstStyle/>
          <a:p>
            <a:r>
              <a:rPr lang="en-US" dirty="0" smtClean="0"/>
              <a:t>Replication transparency</a:t>
            </a:r>
          </a:p>
          <a:p>
            <a:pPr lvl="1"/>
            <a:r>
              <a:rPr lang="en-US" dirty="0" smtClean="0"/>
              <a:t>For performance and reliability</a:t>
            </a:r>
          </a:p>
          <a:p>
            <a:pPr lvl="1"/>
            <a:r>
              <a:rPr lang="en-US" dirty="0" smtClean="0"/>
              <a:t>Existence of multiple copies should be unknown to user</a:t>
            </a:r>
          </a:p>
          <a:p>
            <a:pPr lvl="1"/>
            <a:r>
              <a:rPr lang="en-US" dirty="0" smtClean="0"/>
              <a:t>The replication activity itself should be user-transparent</a:t>
            </a:r>
          </a:p>
          <a:p>
            <a:endParaRPr lang="en-US" dirty="0" smtClean="0"/>
          </a:p>
          <a:p>
            <a:r>
              <a:rPr lang="en-US" dirty="0" smtClean="0"/>
              <a:t>Concurrency transparency</a:t>
            </a:r>
          </a:p>
          <a:p>
            <a:pPr lvl="1"/>
            <a:r>
              <a:rPr lang="en-US" dirty="0" smtClean="0"/>
              <a:t>Efficient usage of resources is done in sharing</a:t>
            </a:r>
          </a:p>
          <a:p>
            <a:pPr lvl="1"/>
            <a:r>
              <a:rPr lang="en-US" dirty="0" smtClean="0"/>
              <a:t>Make user feel that he is the lone user of the system</a:t>
            </a:r>
          </a:p>
          <a:p>
            <a:pPr lvl="2"/>
            <a:r>
              <a:rPr lang="en-US" dirty="0" smtClean="0"/>
              <a:t>Event ordering</a:t>
            </a:r>
          </a:p>
          <a:p>
            <a:pPr lvl="2"/>
            <a:r>
              <a:rPr lang="en-US" dirty="0" smtClean="0"/>
              <a:t>Mutual exclusion</a:t>
            </a:r>
          </a:p>
          <a:p>
            <a:pPr lvl="2"/>
            <a:r>
              <a:rPr lang="en-US" dirty="0" smtClean="0"/>
              <a:t>No starvation</a:t>
            </a:r>
          </a:p>
          <a:p>
            <a:pPr lvl="2"/>
            <a:r>
              <a:rPr lang="en-US" dirty="0" smtClean="0"/>
              <a:t>No deadlock</a:t>
            </a:r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2874698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Issues - Transparency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935"/>
          </a:xfrm>
        </p:spPr>
        <p:txBody>
          <a:bodyPr>
            <a:normAutofit/>
          </a:bodyPr>
          <a:lstStyle/>
          <a:p>
            <a:r>
              <a:rPr lang="en-US" dirty="0" smtClean="0"/>
              <a:t>Performance transparency</a:t>
            </a:r>
          </a:p>
          <a:p>
            <a:pPr lvl="1"/>
            <a:r>
              <a:rPr lang="en-US" dirty="0" smtClean="0"/>
              <a:t>Automatically reconfigure to improve performance</a:t>
            </a:r>
          </a:p>
          <a:p>
            <a:pPr lvl="2"/>
            <a:r>
              <a:rPr lang="en-US" dirty="0" smtClean="0"/>
              <a:t>Load balancing by migration</a:t>
            </a:r>
          </a:p>
          <a:p>
            <a:endParaRPr lang="en-US" dirty="0"/>
          </a:p>
          <a:p>
            <a:r>
              <a:rPr lang="en-US" dirty="0" smtClean="0"/>
              <a:t>Scaling transparency</a:t>
            </a:r>
          </a:p>
          <a:p>
            <a:pPr lvl="1"/>
            <a:r>
              <a:rPr lang="en-US" dirty="0" smtClean="0"/>
              <a:t>Scale with demand without disrupting current activities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Failure transparency</a:t>
            </a:r>
          </a:p>
          <a:p>
            <a:pPr lvl="1"/>
            <a:r>
              <a:rPr lang="en-US" dirty="0" smtClean="0"/>
              <a:t>Continue function even if some resources die, systems fail, or link is lost.</a:t>
            </a:r>
          </a:p>
          <a:p>
            <a:pPr lvl="1"/>
            <a:r>
              <a:rPr lang="en-US" dirty="0" smtClean="0"/>
              <a:t>Complete failure transparency is not achievable.</a:t>
            </a:r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2874698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Issues - Flexibility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935"/>
          </a:xfrm>
        </p:spPr>
        <p:txBody>
          <a:bodyPr>
            <a:normAutofit/>
          </a:bodyPr>
          <a:lstStyle/>
          <a:p>
            <a:r>
              <a:rPr lang="en-US" dirty="0" smtClean="0"/>
              <a:t>Flexibility</a:t>
            </a:r>
          </a:p>
          <a:p>
            <a:pPr lvl="1"/>
            <a:r>
              <a:rPr lang="en-US" dirty="0" smtClean="0"/>
              <a:t>Ease of modification</a:t>
            </a:r>
          </a:p>
          <a:p>
            <a:pPr lvl="2"/>
            <a:r>
              <a:rPr lang="en-US" dirty="0" smtClean="0"/>
              <a:t>New requirements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Ease of enhancement</a:t>
            </a:r>
          </a:p>
          <a:p>
            <a:pPr lvl="2"/>
            <a:r>
              <a:rPr lang="en-US" dirty="0" smtClean="0"/>
              <a:t>Refined service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Kernel architecture</a:t>
            </a:r>
          </a:p>
          <a:p>
            <a:pPr lvl="2"/>
            <a:r>
              <a:rPr lang="en-US" dirty="0" smtClean="0"/>
              <a:t>Monolithic</a:t>
            </a:r>
          </a:p>
          <a:p>
            <a:pPr lvl="2"/>
            <a:r>
              <a:rPr lang="en-US" dirty="0" smtClean="0"/>
              <a:t>Microkernel</a:t>
            </a:r>
          </a:p>
          <a:p>
            <a:endParaRPr lang="en-US" dirty="0"/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3158841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Issues - </a:t>
            </a:r>
            <a:r>
              <a:rPr lang="en-US" dirty="0"/>
              <a:t>Heterogeneity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935"/>
          </a:xfrm>
        </p:spPr>
        <p:txBody>
          <a:bodyPr>
            <a:normAutofit/>
          </a:bodyPr>
          <a:lstStyle/>
          <a:p>
            <a:r>
              <a:rPr lang="en-US" dirty="0" smtClean="0"/>
              <a:t>Heterogeneity</a:t>
            </a:r>
          </a:p>
          <a:p>
            <a:pPr lvl="1"/>
            <a:r>
              <a:rPr lang="en-US" dirty="0" smtClean="0"/>
              <a:t>Little Endian </a:t>
            </a:r>
            <a:r>
              <a:rPr lang="en-US" dirty="0" err="1" smtClean="0"/>
              <a:t>vs</a:t>
            </a:r>
            <a:r>
              <a:rPr lang="en-US" dirty="0" smtClean="0"/>
              <a:t> Big Endian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Word size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Network topology</a:t>
            </a:r>
          </a:p>
          <a:p>
            <a:endParaRPr lang="en-US" dirty="0"/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0837198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Issues -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93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Must be better or equal to the centralized system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Batch if possible</a:t>
            </a:r>
          </a:p>
          <a:p>
            <a:pPr lvl="2"/>
            <a:r>
              <a:rPr lang="en-US" dirty="0" smtClean="0"/>
              <a:t>Reduce network traffic</a:t>
            </a:r>
          </a:p>
          <a:p>
            <a:pPr lvl="2"/>
            <a:r>
              <a:rPr lang="en-US" dirty="0" smtClean="0"/>
              <a:t>Piggy backing messages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Cache whenever possible</a:t>
            </a:r>
          </a:p>
          <a:p>
            <a:pPr lvl="2"/>
            <a:r>
              <a:rPr lang="en-US" dirty="0" smtClean="0"/>
              <a:t>Reduce network traffic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Minimize copying of data</a:t>
            </a:r>
          </a:p>
          <a:p>
            <a:pPr lvl="2"/>
            <a:r>
              <a:rPr lang="en-US" dirty="0" smtClean="0"/>
              <a:t>Stack-&gt;buffer-&gt;kernel-&gt;network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Minimize network traffic</a:t>
            </a:r>
          </a:p>
          <a:p>
            <a:pPr lvl="2"/>
            <a:r>
              <a:rPr lang="en-US" dirty="0" smtClean="0"/>
              <a:t>Process migration near to resource or communication process</a:t>
            </a:r>
            <a:endParaRPr lang="en-US" dirty="0"/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355833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Issues - Scalability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935"/>
          </a:xfrm>
        </p:spPr>
        <p:txBody>
          <a:bodyPr>
            <a:normAutofit/>
          </a:bodyPr>
          <a:lstStyle/>
          <a:p>
            <a:r>
              <a:rPr lang="en-US" dirty="0" smtClean="0"/>
              <a:t>Scalability</a:t>
            </a:r>
          </a:p>
          <a:p>
            <a:pPr lvl="1"/>
            <a:r>
              <a:rPr lang="en-US" dirty="0" smtClean="0"/>
              <a:t>Cope up with the increasing load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Avoid centralized components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Avoid centralized </a:t>
            </a:r>
            <a:r>
              <a:rPr lang="en-US" dirty="0" smtClean="0"/>
              <a:t>algorithms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Avoid centralized tables</a:t>
            </a:r>
          </a:p>
        </p:txBody>
      </p:sp>
    </p:spTree>
    <p:extLst>
      <p:ext uri="{BB962C8B-B14F-4D97-AF65-F5344CB8AC3E}">
        <p14:creationId xmlns:p14="http://schemas.microsoft.com/office/powerpoint/2010/main" xmlns="" val="38861852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Issues -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935"/>
          </a:xfrm>
        </p:spPr>
        <p:txBody>
          <a:bodyPr>
            <a:normAutofit/>
          </a:bodyPr>
          <a:lstStyle/>
          <a:p>
            <a:r>
              <a:rPr lang="en-US" dirty="0" smtClean="0"/>
              <a:t>Reliability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fault is a mechanic/algorithmic defect that may generate error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2 types </a:t>
            </a:r>
          </a:p>
          <a:p>
            <a:pPr lvl="2"/>
            <a:r>
              <a:rPr lang="en-US" dirty="0" smtClean="0"/>
              <a:t>Fail-stop failure</a:t>
            </a:r>
          </a:p>
          <a:p>
            <a:pPr lvl="2"/>
            <a:r>
              <a:rPr lang="en-US" dirty="0" smtClean="0"/>
              <a:t>Byzantine failure (difficult to deal)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Fault avoidance</a:t>
            </a:r>
          </a:p>
          <a:p>
            <a:pPr lvl="2"/>
            <a:r>
              <a:rPr lang="en-US" dirty="0" smtClean="0"/>
              <a:t>Reliable hardware</a:t>
            </a:r>
          </a:p>
          <a:p>
            <a:pPr lvl="2"/>
            <a:r>
              <a:rPr lang="en-US" dirty="0" smtClean="0"/>
              <a:t>Highly tested software</a:t>
            </a:r>
          </a:p>
        </p:txBody>
      </p:sp>
    </p:spTree>
    <p:extLst>
      <p:ext uri="{BB962C8B-B14F-4D97-AF65-F5344CB8AC3E}">
        <p14:creationId xmlns:p14="http://schemas.microsoft.com/office/powerpoint/2010/main" xmlns="" val="30547996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Issues -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935"/>
          </a:xfrm>
        </p:spPr>
        <p:txBody>
          <a:bodyPr>
            <a:normAutofit/>
          </a:bodyPr>
          <a:lstStyle/>
          <a:p>
            <a:pPr marL="411480" lvl="1" indent="0">
              <a:buNone/>
            </a:pPr>
            <a:endParaRPr lang="en-US" dirty="0" smtClean="0"/>
          </a:p>
          <a:p>
            <a:r>
              <a:rPr lang="en-US" dirty="0" smtClean="0"/>
              <a:t>Fault tolerance</a:t>
            </a:r>
          </a:p>
          <a:p>
            <a:pPr lvl="1"/>
            <a:r>
              <a:rPr lang="en-US" dirty="0" smtClean="0"/>
              <a:t>Continue to work in presence of failure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Redundancy</a:t>
            </a:r>
          </a:p>
          <a:p>
            <a:pPr lvl="2"/>
            <a:r>
              <a:rPr lang="en-US" dirty="0" smtClean="0"/>
              <a:t>Replicate critical hardware and software components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A system is supposed to be k-fault tolerant if it continues to work properly in presence of k-faults</a:t>
            </a:r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K+1 replicas are required to deal with k fail-stop faults</a:t>
            </a:r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2k+1 replicas are required to deal with k byzantine-faults</a:t>
            </a:r>
          </a:p>
        </p:txBody>
      </p:sp>
    </p:spTree>
    <p:extLst>
      <p:ext uri="{BB962C8B-B14F-4D97-AF65-F5344CB8AC3E}">
        <p14:creationId xmlns:p14="http://schemas.microsoft.com/office/powerpoint/2010/main" xmlns="" val="21993172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Issues -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935"/>
          </a:xfrm>
        </p:spPr>
        <p:txBody>
          <a:bodyPr>
            <a:normAutofit/>
          </a:bodyPr>
          <a:lstStyle/>
          <a:p>
            <a:r>
              <a:rPr lang="en-US" dirty="0" smtClean="0"/>
              <a:t>Reliability</a:t>
            </a:r>
          </a:p>
          <a:p>
            <a:pPr lvl="1"/>
            <a:r>
              <a:rPr lang="en-US" dirty="0" smtClean="0"/>
              <a:t>Fault detection &amp; recovery</a:t>
            </a:r>
          </a:p>
          <a:p>
            <a:pPr lvl="2"/>
            <a:r>
              <a:rPr lang="en-US" dirty="0" smtClean="0"/>
              <a:t>Atomic transactions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Stateless servers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Acknowledgments &amp; timeout retransmissions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Multiple sites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Insecure network</a:t>
            </a:r>
          </a:p>
        </p:txBody>
      </p:sp>
    </p:spTree>
    <p:extLst>
      <p:ext uri="{BB962C8B-B14F-4D97-AF65-F5344CB8AC3E}">
        <p14:creationId xmlns:p14="http://schemas.microsoft.com/office/powerpoint/2010/main" xmlns="" val="10087931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Distributed systems: principles and paradigms </a:t>
            </a:r>
          </a:p>
          <a:p>
            <a:pPr lvl="1"/>
            <a:r>
              <a:rPr lang="en-US" dirty="0"/>
              <a:t>by AST &amp; MV </a:t>
            </a:r>
            <a:r>
              <a:rPr lang="en-US" dirty="0" smtClean="0"/>
              <a:t>Steen</a:t>
            </a:r>
          </a:p>
          <a:p>
            <a:endParaRPr lang="en-US" dirty="0"/>
          </a:p>
          <a:p>
            <a:r>
              <a:rPr lang="en-US" dirty="0" smtClean="0"/>
              <a:t>Chapter 1</a:t>
            </a:r>
          </a:p>
          <a:p>
            <a:pPr lvl="1"/>
            <a:r>
              <a:rPr lang="en-US" dirty="0"/>
              <a:t>1.5. DESIGN ISSUES </a:t>
            </a:r>
            <a:endParaRPr lang="en-US" dirty="0" smtClean="0"/>
          </a:p>
          <a:p>
            <a:pPr lvl="1"/>
            <a:r>
              <a:rPr lang="en-US" dirty="0" smtClean="0"/>
              <a:t>1.5.1</a:t>
            </a:r>
            <a:r>
              <a:rPr lang="en-US" dirty="0"/>
              <a:t>.Transparency </a:t>
            </a:r>
            <a:endParaRPr lang="en-US" dirty="0" smtClean="0"/>
          </a:p>
          <a:p>
            <a:pPr lvl="1"/>
            <a:r>
              <a:rPr lang="en-US" dirty="0" smtClean="0"/>
              <a:t>1.5.2</a:t>
            </a:r>
            <a:r>
              <a:rPr lang="en-US" dirty="0"/>
              <a:t>. Flexibility </a:t>
            </a:r>
            <a:endParaRPr lang="en-US" dirty="0" smtClean="0"/>
          </a:p>
          <a:p>
            <a:pPr lvl="1"/>
            <a:r>
              <a:rPr lang="en-US" dirty="0" smtClean="0"/>
              <a:t>1.5.3</a:t>
            </a:r>
            <a:r>
              <a:rPr lang="en-US" dirty="0"/>
              <a:t>. Reliability </a:t>
            </a:r>
            <a:endParaRPr lang="en-US" dirty="0" smtClean="0"/>
          </a:p>
          <a:p>
            <a:pPr lvl="1"/>
            <a:r>
              <a:rPr lang="en-US" dirty="0" smtClean="0"/>
              <a:t>1.5.4</a:t>
            </a:r>
            <a:r>
              <a:rPr lang="en-US" dirty="0"/>
              <a:t>. Performance </a:t>
            </a:r>
            <a:endParaRPr lang="en-US" dirty="0" smtClean="0"/>
          </a:p>
          <a:p>
            <a:pPr lvl="1"/>
            <a:r>
              <a:rPr lang="en-US" dirty="0" smtClean="0"/>
              <a:t>1.5.5</a:t>
            </a:r>
            <a:r>
              <a:rPr lang="en-US" dirty="0"/>
              <a:t>. Scalability </a:t>
            </a:r>
            <a:endParaRPr lang="en-US" dirty="0" smtClean="0"/>
          </a:p>
          <a:p>
            <a:pPr lvl="1"/>
            <a:r>
              <a:rPr lang="en-US" dirty="0" smtClean="0"/>
              <a:t>1.6</a:t>
            </a:r>
            <a:r>
              <a:rPr lang="en-US" dirty="0"/>
              <a:t>. </a:t>
            </a:r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8878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an Operating </a:t>
            </a:r>
            <a:r>
              <a:rPr lang="en-US" dirty="0"/>
              <a:t>System?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Memory Management </a:t>
            </a:r>
          </a:p>
          <a:p>
            <a:r>
              <a:rPr lang="en-US" dirty="0" smtClean="0"/>
              <a:t>Processor </a:t>
            </a:r>
            <a:r>
              <a:rPr lang="en-US" dirty="0"/>
              <a:t>Management </a:t>
            </a:r>
          </a:p>
          <a:p>
            <a:r>
              <a:rPr lang="en-US" dirty="0" smtClean="0"/>
              <a:t>Device </a:t>
            </a:r>
            <a:r>
              <a:rPr lang="en-US" dirty="0"/>
              <a:t>Management </a:t>
            </a:r>
          </a:p>
          <a:p>
            <a:r>
              <a:rPr lang="en-US" dirty="0" smtClean="0"/>
              <a:t>File </a:t>
            </a:r>
            <a:r>
              <a:rPr lang="en-US" dirty="0"/>
              <a:t>Management </a:t>
            </a:r>
          </a:p>
          <a:p>
            <a:r>
              <a:rPr lang="en-US" dirty="0" smtClean="0"/>
              <a:t>Security </a:t>
            </a:r>
            <a:endParaRPr lang="en-US" dirty="0"/>
          </a:p>
          <a:p>
            <a:r>
              <a:rPr lang="en-US" dirty="0" smtClean="0"/>
              <a:t>Control </a:t>
            </a:r>
            <a:r>
              <a:rPr lang="en-US" dirty="0"/>
              <a:t>over system performance </a:t>
            </a:r>
          </a:p>
          <a:p>
            <a:r>
              <a:rPr lang="en-US" dirty="0" smtClean="0"/>
              <a:t>Job </a:t>
            </a:r>
            <a:r>
              <a:rPr lang="en-US" dirty="0"/>
              <a:t>accounting </a:t>
            </a:r>
          </a:p>
          <a:p>
            <a:r>
              <a:rPr lang="en-US" dirty="0" smtClean="0"/>
              <a:t>Error </a:t>
            </a:r>
            <a:r>
              <a:rPr lang="en-US" dirty="0"/>
              <a:t>detecting aids </a:t>
            </a:r>
          </a:p>
          <a:p>
            <a:r>
              <a:rPr lang="en-US" dirty="0" smtClean="0"/>
              <a:t>Coordination </a:t>
            </a:r>
            <a:r>
              <a:rPr lang="en-US" dirty="0"/>
              <a:t>between other software and users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16151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- 1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Client Server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870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Client-server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Client</a:t>
            </a:r>
            <a:r>
              <a:rPr lang="en-US" dirty="0"/>
              <a:t>: A client is a software entity that connects to servers and uses or consumes services provided by them. A client can but does not have to interface directly with a human user.</a:t>
            </a:r>
          </a:p>
          <a:p>
            <a:endParaRPr lang="en-US" b="1" dirty="0" smtClean="0"/>
          </a:p>
          <a:p>
            <a:r>
              <a:rPr lang="en-US" b="1" dirty="0" smtClean="0"/>
              <a:t>Server</a:t>
            </a:r>
            <a:r>
              <a:rPr lang="en-US" dirty="0"/>
              <a:t>: A server is an instance of a particular service running on a single machine. </a:t>
            </a:r>
          </a:p>
          <a:p>
            <a:endParaRPr lang="en-US" b="1" dirty="0" smtClean="0"/>
          </a:p>
          <a:p>
            <a:r>
              <a:rPr lang="en-US" b="1" dirty="0" smtClean="0"/>
              <a:t>Service</a:t>
            </a:r>
            <a:r>
              <a:rPr lang="en-US" dirty="0"/>
              <a:t>: A service is a software entity that runs on one or more machines. It provides an abstraction of a set of well-defined operations.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697481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Client-server model</a:t>
            </a:r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924" t="46828" r="30144" b="40483"/>
          <a:stretch>
            <a:fillRect/>
          </a:stretch>
        </p:blipFill>
        <p:spPr bwMode="auto">
          <a:xfrm>
            <a:off x="2255461" y="2065256"/>
            <a:ext cx="7551158" cy="3671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1502276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Client-server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Layered protocols add considerable overhead in communication</a:t>
            </a:r>
          </a:p>
          <a:p>
            <a:pPr lvl="1"/>
            <a:r>
              <a:rPr lang="en-US" dirty="0" smtClean="0"/>
              <a:t>Low bandwidth consumes high CPU power</a:t>
            </a:r>
          </a:p>
          <a:p>
            <a:pPr lvl="1"/>
            <a:r>
              <a:rPr lang="en-US" dirty="0" smtClean="0"/>
              <a:t>High bandwidth consumes available bandwidth</a:t>
            </a:r>
          </a:p>
          <a:p>
            <a:endParaRPr lang="en-US" dirty="0"/>
          </a:p>
          <a:p>
            <a:r>
              <a:rPr lang="en-US" dirty="0" smtClean="0"/>
              <a:t>Layered protocols don’t address problems of distributed </a:t>
            </a:r>
            <a:r>
              <a:rPr lang="en-US" dirty="0" err="1" smtClean="0"/>
              <a:t>OSes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Client-server model is appropriate for an environment where</a:t>
            </a:r>
          </a:p>
          <a:p>
            <a:pPr lvl="1"/>
            <a:r>
              <a:rPr lang="en-US" dirty="0" smtClean="0"/>
              <a:t>Group of cooperating processes exist</a:t>
            </a:r>
          </a:p>
          <a:p>
            <a:pPr lvl="2"/>
            <a:r>
              <a:rPr lang="en-US" dirty="0" smtClean="0"/>
              <a:t>Servers and clients</a:t>
            </a:r>
          </a:p>
          <a:p>
            <a:pPr lvl="1"/>
            <a:r>
              <a:rPr lang="en-US" dirty="0" smtClean="0"/>
              <a:t>Any machine is run any mix of servers and clients</a:t>
            </a:r>
          </a:p>
          <a:p>
            <a:pPr lvl="1"/>
            <a:r>
              <a:rPr lang="en-US" dirty="0" smtClean="0"/>
              <a:t>Distributed system!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581081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Client-server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Request/Reply Protocol is appropriate because</a:t>
            </a:r>
          </a:p>
          <a:p>
            <a:endParaRPr lang="en-US" dirty="0" smtClean="0"/>
          </a:p>
          <a:p>
            <a:r>
              <a:rPr lang="en-US" dirty="0" smtClean="0"/>
              <a:t>Simplicity</a:t>
            </a:r>
          </a:p>
          <a:p>
            <a:pPr lvl="1"/>
            <a:r>
              <a:rPr lang="en-US" dirty="0" smtClean="0"/>
              <a:t>No connection establishment is required prior to communication</a:t>
            </a:r>
          </a:p>
          <a:p>
            <a:endParaRPr lang="en-US" dirty="0"/>
          </a:p>
          <a:p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Protocol stack is shorter</a:t>
            </a:r>
          </a:p>
          <a:p>
            <a:pPr lvl="1"/>
            <a:r>
              <a:rPr lang="en-US" dirty="0" smtClean="0"/>
              <a:t>3 layers are enough</a:t>
            </a:r>
          </a:p>
          <a:p>
            <a:pPr lvl="2"/>
            <a:r>
              <a:rPr lang="en-US" dirty="0" smtClean="0"/>
              <a:t>Physical, Data and RR</a:t>
            </a:r>
          </a:p>
          <a:p>
            <a:endParaRPr lang="en-US" dirty="0"/>
          </a:p>
          <a:p>
            <a:r>
              <a:rPr lang="en-US" dirty="0" smtClean="0"/>
              <a:t>System calls are simple</a:t>
            </a:r>
          </a:p>
          <a:p>
            <a:pPr lvl="1"/>
            <a:r>
              <a:rPr lang="en-US" dirty="0" smtClean="0"/>
              <a:t>Send() &amp; Receive()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811254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 issues</a:t>
            </a:r>
            <a:br>
              <a:rPr lang="en-US" dirty="0" smtClean="0"/>
            </a:br>
            <a:r>
              <a:rPr lang="en-US" dirty="0" smtClean="0"/>
              <a:t>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638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Only machine number is used</a:t>
            </a:r>
          </a:p>
          <a:p>
            <a:pPr lvl="1"/>
            <a:r>
              <a:rPr lang="en-US" dirty="0" smtClean="0"/>
              <a:t>Non-transparent and non-fault tolerant</a:t>
            </a:r>
          </a:p>
          <a:p>
            <a:endParaRPr lang="en-US" dirty="0" smtClean="0"/>
          </a:p>
          <a:p>
            <a:r>
              <a:rPr lang="en-US" dirty="0" smtClean="0"/>
              <a:t>Machine number plus process ID is used</a:t>
            </a:r>
          </a:p>
          <a:p>
            <a:pPr lvl="1"/>
            <a:r>
              <a:rPr lang="en-US" dirty="0"/>
              <a:t>Non-transparent and non-fault </a:t>
            </a:r>
            <a:r>
              <a:rPr lang="en-US" dirty="0" smtClean="0"/>
              <a:t>tolerant</a:t>
            </a:r>
          </a:p>
          <a:p>
            <a:endParaRPr lang="en-US" dirty="0" smtClean="0"/>
          </a:p>
          <a:p>
            <a:r>
              <a:rPr lang="en-US" dirty="0" smtClean="0"/>
              <a:t>Machine number plus ID for process is used</a:t>
            </a:r>
          </a:p>
          <a:p>
            <a:pPr lvl="1"/>
            <a:r>
              <a:rPr lang="en-US" dirty="0" smtClean="0"/>
              <a:t>Clients broadcast their ID (local or global)</a:t>
            </a:r>
          </a:p>
          <a:p>
            <a:pPr lvl="1"/>
            <a:r>
              <a:rPr lang="en-US" dirty="0" smtClean="0"/>
              <a:t>Broadcasting puts extra load on the network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Use name-servers</a:t>
            </a:r>
          </a:p>
          <a:p>
            <a:pPr lvl="1"/>
            <a:r>
              <a:rPr lang="en-US" dirty="0" smtClean="0"/>
              <a:t>Centralized server may become bottle neck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811254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 issues </a:t>
            </a:r>
            <a:br>
              <a:rPr lang="en-US" dirty="0" smtClean="0"/>
            </a:br>
            <a:r>
              <a:rPr lang="en-US" dirty="0" smtClean="0"/>
              <a:t>Blocking </a:t>
            </a:r>
            <a:r>
              <a:rPr lang="en-US" dirty="0" err="1" smtClean="0"/>
              <a:t>vs</a:t>
            </a:r>
            <a:r>
              <a:rPr lang="en-US" dirty="0" smtClean="0"/>
              <a:t> non blocking 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52601"/>
            <a:ext cx="10089469" cy="4373563"/>
          </a:xfrm>
        </p:spPr>
        <p:txBody>
          <a:bodyPr/>
          <a:lstStyle/>
          <a:p>
            <a:r>
              <a:rPr lang="en-US" dirty="0" smtClean="0"/>
              <a:t>Blocking/Synchronous primitives block the sending process until a message is completely sent.</a:t>
            </a:r>
          </a:p>
          <a:p>
            <a:endParaRPr lang="en-US" dirty="0" smtClean="0"/>
          </a:p>
          <a:p>
            <a:r>
              <a:rPr lang="en-US" dirty="0" smtClean="0"/>
              <a:t>Similarly, the receiving process is blocked by a blocking primitive until it receives the message.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501634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Design issues </a:t>
            </a:r>
            <a:br>
              <a:rPr lang="en-US" dirty="0"/>
            </a:br>
            <a:r>
              <a:rPr lang="en-US" dirty="0"/>
              <a:t>Blocking </a:t>
            </a:r>
            <a:r>
              <a:rPr lang="en-US" dirty="0" err="1"/>
              <a:t>vs</a:t>
            </a:r>
            <a:r>
              <a:rPr lang="en-US" dirty="0"/>
              <a:t> non blocking primitives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8435" y="1812298"/>
            <a:ext cx="7645859" cy="4653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5067047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Design issues </a:t>
            </a:r>
            <a:br>
              <a:rPr lang="en-US" dirty="0"/>
            </a:br>
            <a:r>
              <a:rPr lang="en-US" dirty="0"/>
              <a:t>Blocking </a:t>
            </a:r>
            <a:r>
              <a:rPr lang="en-US" dirty="0" err="1"/>
              <a:t>vs</a:t>
            </a:r>
            <a:r>
              <a:rPr lang="en-US" dirty="0"/>
              <a:t> non blocking primitives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2"/>
            <a:ext cx="4355076" cy="1800666"/>
          </a:xfrm>
        </p:spPr>
        <p:txBody>
          <a:bodyPr/>
          <a:lstStyle/>
          <a:p>
            <a:r>
              <a:rPr lang="en-US" dirty="0"/>
              <a:t>Non-blocking/Asynchronous primitives don’t block the sending or receiving process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6912" y="1718712"/>
            <a:ext cx="6567377" cy="489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2553791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Design issues </a:t>
            </a:r>
            <a:br>
              <a:rPr lang="en-US" dirty="0"/>
            </a:br>
            <a:r>
              <a:rPr lang="en-US" dirty="0"/>
              <a:t>Blocking </a:t>
            </a:r>
            <a:r>
              <a:rPr lang="en-US" dirty="0" err="1"/>
              <a:t>vs</a:t>
            </a:r>
            <a:r>
              <a:rPr lang="en-US" dirty="0"/>
              <a:t> non blocking primitives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Though non-blocking primitives deliver performance but they have no way of knowing whether the ‘send’ was successful or not.</a:t>
            </a:r>
          </a:p>
          <a:p>
            <a:pPr lvl="1"/>
            <a:r>
              <a:rPr lang="en-US" dirty="0" smtClean="0"/>
              <a:t>When to reuse the buffer?</a:t>
            </a:r>
          </a:p>
          <a:p>
            <a:pPr lvl="1"/>
            <a:endParaRPr lang="en-US" dirty="0"/>
          </a:p>
          <a:p>
            <a:r>
              <a:rPr lang="en-US" dirty="0" smtClean="0"/>
              <a:t>As a solution, kernel may copy the buffer, and buffer gets free to be reused.</a:t>
            </a:r>
          </a:p>
          <a:p>
            <a:pPr lvl="1"/>
            <a:r>
              <a:rPr lang="en-US" dirty="0" smtClean="0"/>
              <a:t>It degrades the efficient usage of memory.</a:t>
            </a:r>
          </a:p>
          <a:p>
            <a:endParaRPr lang="en-US" dirty="0" smtClean="0"/>
          </a:p>
          <a:p>
            <a:r>
              <a:rPr lang="en-US" dirty="0" smtClean="0"/>
              <a:t>Another solution could employ interrupts to inform when the buffer is free.</a:t>
            </a:r>
          </a:p>
          <a:p>
            <a:pPr lvl="1"/>
            <a:r>
              <a:rPr lang="en-US" dirty="0" smtClean="0"/>
              <a:t>Highly complicated.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4425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an understanding of the technical issues involved in the design of distributed (operating) </a:t>
            </a:r>
            <a:r>
              <a:rPr lang="en-US" dirty="0" smtClean="0"/>
              <a:t>systems.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Understand </a:t>
            </a:r>
            <a:r>
              <a:rPr lang="en-US" dirty="0"/>
              <a:t>the main principles underlying distributed systems: processes, communication, naming, synchronization, replication and consistency, fault tolerance, and security </a:t>
            </a:r>
          </a:p>
        </p:txBody>
      </p:sp>
    </p:spTree>
    <p:extLst>
      <p:ext uri="{BB962C8B-B14F-4D97-AF65-F5344CB8AC3E}">
        <p14:creationId xmlns:p14="http://schemas.microsoft.com/office/powerpoint/2010/main" xmlns="" val="197972877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 issues </a:t>
            </a:r>
            <a:br>
              <a:rPr lang="en-US" dirty="0" smtClean="0"/>
            </a:br>
            <a:r>
              <a:rPr lang="en-US" dirty="0" smtClean="0"/>
              <a:t>Buffered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unBuffered</a:t>
            </a:r>
            <a:r>
              <a:rPr lang="en-US" dirty="0" smtClean="0"/>
              <a:t> 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unbuffered</a:t>
            </a:r>
            <a:r>
              <a:rPr lang="en-US" dirty="0" smtClean="0"/>
              <a:t> primitives, the receiver must invoke receive() before the sender executes send().</a:t>
            </a:r>
          </a:p>
          <a:p>
            <a:pPr lvl="1"/>
            <a:r>
              <a:rPr lang="en-US" dirty="0" smtClean="0"/>
              <a:t>This eliminates the need of buffer.</a:t>
            </a:r>
          </a:p>
          <a:p>
            <a:pPr lvl="1"/>
            <a:r>
              <a:rPr lang="en-US" dirty="0" smtClean="0"/>
              <a:t>However, if it doesn’t, the message would be lost.</a:t>
            </a:r>
          </a:p>
          <a:p>
            <a:pPr lvl="1"/>
            <a:endParaRPr lang="en-US" dirty="0" smtClean="0"/>
          </a:p>
          <a:p>
            <a:r>
              <a:rPr lang="en-US" dirty="0"/>
              <a:t>Buffering of message is done at kernel in buffered primitives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No need to invoke receive() prior to send().</a:t>
            </a:r>
          </a:p>
          <a:p>
            <a:pPr lvl="1"/>
            <a:r>
              <a:rPr lang="en-US" dirty="0" smtClean="0"/>
              <a:t>However, multiple send() can cause buffer to overflow.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607346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 issues </a:t>
            </a:r>
            <a:br>
              <a:rPr lang="en-US" dirty="0" smtClean="0"/>
            </a:br>
            <a:r>
              <a:rPr lang="en-US" dirty="0" smtClean="0"/>
              <a:t>RELIABLE </a:t>
            </a:r>
            <a:r>
              <a:rPr lang="en-US" dirty="0" err="1" smtClean="0"/>
              <a:t>vs</a:t>
            </a:r>
            <a:r>
              <a:rPr lang="en-US" dirty="0" smtClean="0"/>
              <a:t> unreliable 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to make sure that message was sent successfully.</a:t>
            </a:r>
          </a:p>
          <a:p>
            <a:endParaRPr lang="en-US" dirty="0" smtClean="0"/>
          </a:p>
          <a:p>
            <a:r>
              <a:rPr lang="en-US" dirty="0" smtClean="0"/>
              <a:t>Assume send() is reliable [for completeness only].</a:t>
            </a:r>
          </a:p>
          <a:p>
            <a:endParaRPr lang="en-US" dirty="0" smtClean="0"/>
          </a:p>
          <a:p>
            <a:r>
              <a:rPr lang="en-US" dirty="0" smtClean="0"/>
              <a:t>Send acknowledgement from receiver to sender for the received message, and from sender to receiver for received reply.</a:t>
            </a:r>
          </a:p>
          <a:p>
            <a:pPr lvl="1"/>
            <a:r>
              <a:rPr lang="en-US" dirty="0" smtClean="0"/>
              <a:t>For RR message, 2 ACK are sent.</a:t>
            </a:r>
          </a:p>
          <a:p>
            <a:pPr lvl="1"/>
            <a:r>
              <a:rPr lang="en-US" dirty="0" smtClean="0"/>
              <a:t>2 Generals problem</a:t>
            </a:r>
          </a:p>
          <a:p>
            <a:endParaRPr lang="en-US" dirty="0" smtClean="0"/>
          </a:p>
          <a:p>
            <a:r>
              <a:rPr lang="en-US" dirty="0" smtClean="0"/>
              <a:t>REPLY acts as acknowledgement</a:t>
            </a:r>
          </a:p>
          <a:p>
            <a:pPr lvl="1"/>
            <a:r>
              <a:rPr lang="en-US" dirty="0" smtClean="0"/>
              <a:t>No ACK for Reply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090460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Distributed systems: principles and paradigms </a:t>
            </a:r>
          </a:p>
          <a:p>
            <a:pPr lvl="1"/>
            <a:r>
              <a:rPr lang="en-US" dirty="0"/>
              <a:t>by AST &amp; MV </a:t>
            </a:r>
            <a:r>
              <a:rPr lang="en-US" dirty="0" smtClean="0"/>
              <a:t>Steen</a:t>
            </a:r>
          </a:p>
          <a:p>
            <a:endParaRPr lang="en-US" dirty="0"/>
          </a:p>
          <a:p>
            <a:r>
              <a:rPr lang="en-US" dirty="0" smtClean="0"/>
              <a:t>Chapter 2</a:t>
            </a:r>
          </a:p>
          <a:p>
            <a:pPr lvl="1"/>
            <a:r>
              <a:rPr lang="en-US" dirty="0"/>
              <a:t>2.3. THE CLIENT-SERVER MODEL </a:t>
            </a:r>
            <a:endParaRPr lang="en-US" dirty="0" smtClean="0"/>
          </a:p>
          <a:p>
            <a:pPr lvl="1"/>
            <a:r>
              <a:rPr lang="en-US" dirty="0" smtClean="0"/>
              <a:t>2.3.1</a:t>
            </a:r>
            <a:r>
              <a:rPr lang="en-US" dirty="0"/>
              <a:t>. Clients and Servers </a:t>
            </a:r>
            <a:endParaRPr lang="en-US" dirty="0" smtClean="0"/>
          </a:p>
          <a:p>
            <a:pPr lvl="1"/>
            <a:r>
              <a:rPr lang="en-US" dirty="0" smtClean="0"/>
              <a:t>2.3.2</a:t>
            </a:r>
            <a:r>
              <a:rPr lang="en-US" dirty="0"/>
              <a:t>. An Example Client and Server </a:t>
            </a:r>
            <a:endParaRPr lang="en-US" dirty="0" smtClean="0"/>
          </a:p>
          <a:p>
            <a:pPr lvl="1"/>
            <a:r>
              <a:rPr lang="en-US" dirty="0" smtClean="0"/>
              <a:t>2.3.3</a:t>
            </a:r>
            <a:r>
              <a:rPr lang="en-US" dirty="0"/>
              <a:t>. Addressing </a:t>
            </a:r>
            <a:endParaRPr lang="en-US" dirty="0" smtClean="0"/>
          </a:p>
          <a:p>
            <a:pPr lvl="1"/>
            <a:r>
              <a:rPr lang="en-US" dirty="0" smtClean="0"/>
              <a:t>2.3.4</a:t>
            </a:r>
            <a:r>
              <a:rPr lang="en-US" dirty="0"/>
              <a:t>. Blocking versus Nonblocking Primitives </a:t>
            </a:r>
            <a:endParaRPr lang="en-US" dirty="0" smtClean="0"/>
          </a:p>
          <a:p>
            <a:pPr lvl="1"/>
            <a:r>
              <a:rPr lang="en-US" dirty="0" smtClean="0"/>
              <a:t>2.3.5</a:t>
            </a:r>
            <a:r>
              <a:rPr lang="en-US" dirty="0"/>
              <a:t>. Buffered versus Unbuffered Primitives </a:t>
            </a:r>
            <a:endParaRPr lang="en-US" dirty="0" smtClean="0"/>
          </a:p>
          <a:p>
            <a:pPr lvl="1"/>
            <a:r>
              <a:rPr lang="en-US" dirty="0" smtClean="0"/>
              <a:t>2.3.6</a:t>
            </a:r>
            <a:r>
              <a:rPr lang="en-US" dirty="0"/>
              <a:t>. Reliable versus Unreliable Primitives </a:t>
            </a:r>
            <a:endParaRPr lang="en-US" dirty="0" smtClean="0"/>
          </a:p>
          <a:p>
            <a:pPr lvl="1"/>
            <a:r>
              <a:rPr lang="en-US" dirty="0" smtClean="0"/>
              <a:t>2.3.7</a:t>
            </a:r>
            <a:r>
              <a:rPr lang="en-US" dirty="0"/>
              <a:t>. Implementing the Client-Server Model</a:t>
            </a:r>
          </a:p>
        </p:txBody>
      </p:sp>
    </p:spTree>
    <p:extLst>
      <p:ext uri="{BB962C8B-B14F-4D97-AF65-F5344CB8AC3E}">
        <p14:creationId xmlns:p14="http://schemas.microsoft.com/office/powerpoint/2010/main" xmlns="" val="4171684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material for the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Text book:</a:t>
            </a:r>
          </a:p>
          <a:p>
            <a:pPr lvl="1"/>
            <a:r>
              <a:rPr lang="en-US" dirty="0" smtClean="0"/>
              <a:t>Distributed </a:t>
            </a:r>
            <a:r>
              <a:rPr lang="en-US" dirty="0"/>
              <a:t>systems: principles and paradigms </a:t>
            </a:r>
          </a:p>
          <a:p>
            <a:pPr lvl="2"/>
            <a:r>
              <a:rPr lang="en-US" dirty="0"/>
              <a:t>by AST &amp; MV </a:t>
            </a:r>
            <a:r>
              <a:rPr lang="en-US" dirty="0" smtClean="0"/>
              <a:t>Steen</a:t>
            </a:r>
          </a:p>
          <a:p>
            <a:pPr lvl="2"/>
            <a:endParaRPr lang="en-US" dirty="0" smtClean="0"/>
          </a:p>
          <a:p>
            <a:pPr lvl="1"/>
            <a:r>
              <a:rPr lang="en-US" dirty="0"/>
              <a:t>Distributed </a:t>
            </a:r>
            <a:r>
              <a:rPr lang="en-US" dirty="0" smtClean="0"/>
              <a:t>Operating Systems </a:t>
            </a:r>
            <a:r>
              <a:rPr lang="en-US" dirty="0"/>
              <a:t>(Concepts &amp; Design) </a:t>
            </a:r>
          </a:p>
          <a:p>
            <a:pPr lvl="2"/>
            <a:r>
              <a:rPr lang="en-US" dirty="0"/>
              <a:t>by PK </a:t>
            </a:r>
            <a:r>
              <a:rPr lang="en-US" dirty="0" err="1"/>
              <a:t>Sinha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24367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- 1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&amp; MOTIVATION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211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Distributed System is a collection of independent computing units that appear to the users of the system a single computer.</a:t>
            </a:r>
          </a:p>
          <a:p>
            <a:endParaRPr lang="en-US" dirty="0"/>
          </a:p>
          <a:p>
            <a:r>
              <a:rPr lang="en-US" dirty="0" smtClean="0"/>
              <a:t>The system contains machines, network and software.</a:t>
            </a:r>
          </a:p>
          <a:p>
            <a:endParaRPr lang="en-US" dirty="0" smtClean="0"/>
          </a:p>
          <a:p>
            <a:r>
              <a:rPr lang="en-US" dirty="0" smtClean="0"/>
              <a:t>Distributed systems are better as compared to centralized systems.</a:t>
            </a:r>
          </a:p>
        </p:txBody>
      </p:sp>
    </p:spTree>
    <p:extLst>
      <p:ext uri="{BB962C8B-B14F-4D97-AF65-F5344CB8AC3E}">
        <p14:creationId xmlns:p14="http://schemas.microsoft.com/office/powerpoint/2010/main" xmlns="" val="33548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2206</Words>
  <Application>Microsoft Macintosh PowerPoint</Application>
  <PresentationFormat>Custom</PresentationFormat>
  <Paragraphs>515</Paragraphs>
  <Slides>62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Apothecary</vt:lpstr>
      <vt:lpstr>Distributed Systems</vt:lpstr>
      <vt:lpstr>Preliminaries</vt:lpstr>
      <vt:lpstr>What is an Operating System?</vt:lpstr>
      <vt:lpstr>What is an Operating System?</vt:lpstr>
      <vt:lpstr>Functions of an Operating System?</vt:lpstr>
      <vt:lpstr>Course Aim</vt:lpstr>
      <vt:lpstr>Reference material for the UNIT</vt:lpstr>
      <vt:lpstr>INTRODUCTION &amp; MOTIVATION </vt:lpstr>
      <vt:lpstr>Introduction</vt:lpstr>
      <vt:lpstr>INTRODUCTION</vt:lpstr>
      <vt:lpstr>Motivation</vt:lpstr>
      <vt:lpstr>Motivation</vt:lpstr>
      <vt:lpstr>ADVANTAGES &amp; DIS-ADVANTAGES</vt:lpstr>
      <vt:lpstr>Advantages</vt:lpstr>
      <vt:lpstr>Advantages</vt:lpstr>
      <vt:lpstr>Dis-Advantages</vt:lpstr>
      <vt:lpstr>Reading Assignment</vt:lpstr>
      <vt:lpstr>Hardware and Software Concepts</vt:lpstr>
      <vt:lpstr>Hardware Concepts</vt:lpstr>
      <vt:lpstr>Hardware Concepts</vt:lpstr>
      <vt:lpstr>Hardware Concepts</vt:lpstr>
      <vt:lpstr>Bus-based multi processors &amp; Computers</vt:lpstr>
      <vt:lpstr>Bus-based multiprocessors</vt:lpstr>
      <vt:lpstr>Bus-based multiprocessors</vt:lpstr>
      <vt:lpstr>Switched multiprocessors</vt:lpstr>
      <vt:lpstr>Switched multiprocessors</vt:lpstr>
      <vt:lpstr>Switched multiprocessors</vt:lpstr>
      <vt:lpstr>Switched multiprocessors</vt:lpstr>
      <vt:lpstr>Switched Multicomputer</vt:lpstr>
      <vt:lpstr>Switched Multicomputer</vt:lpstr>
      <vt:lpstr>SOFTWARE Concepts</vt:lpstr>
      <vt:lpstr>SOFTWARE Concepts</vt:lpstr>
      <vt:lpstr>SOFTWARE Concepts – Network OS</vt:lpstr>
      <vt:lpstr>SOFTWARE Concepts – Distributed OS</vt:lpstr>
      <vt:lpstr>A Comparison</vt:lpstr>
      <vt:lpstr>Reading Assignment</vt:lpstr>
      <vt:lpstr>Design Issues</vt:lpstr>
      <vt:lpstr>Design Issues - Transparency</vt:lpstr>
      <vt:lpstr>Design Issues - Transparency</vt:lpstr>
      <vt:lpstr>Design Issues - Transparency</vt:lpstr>
      <vt:lpstr>Design Issues - Transparency</vt:lpstr>
      <vt:lpstr>Design Issues - Flexibility</vt:lpstr>
      <vt:lpstr>Design Issues - Heterogeneity</vt:lpstr>
      <vt:lpstr>Design Issues - Performance</vt:lpstr>
      <vt:lpstr>Design Issues - Scalability</vt:lpstr>
      <vt:lpstr>Design Issues - Reliability</vt:lpstr>
      <vt:lpstr>Design Issues - Reliability</vt:lpstr>
      <vt:lpstr>Design Issues - Reliability</vt:lpstr>
      <vt:lpstr>Reading Assignment</vt:lpstr>
      <vt:lpstr>Client Server model</vt:lpstr>
      <vt:lpstr>Client-server model</vt:lpstr>
      <vt:lpstr>Client-server model</vt:lpstr>
      <vt:lpstr>Client-server model</vt:lpstr>
      <vt:lpstr>Client-server model</vt:lpstr>
      <vt:lpstr>Design issues Addressing</vt:lpstr>
      <vt:lpstr>Design issues  Blocking vs non blocking primitives</vt:lpstr>
      <vt:lpstr>Design issues  Blocking vs non blocking primitives</vt:lpstr>
      <vt:lpstr>Design issues  Blocking vs non blocking primitives</vt:lpstr>
      <vt:lpstr>Design issues  Blocking vs non blocking primitives</vt:lpstr>
      <vt:lpstr>Design issues  Buffered vs unBuffered primitives</vt:lpstr>
      <vt:lpstr>Design issues  RELIABLE vs unreliable primitives</vt:lpstr>
      <vt:lpstr>Reading Assignment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Binding</dc:title>
  <dc:creator>Guest</dc:creator>
  <cp:lastModifiedBy>Windows User</cp:lastModifiedBy>
  <cp:revision>100</cp:revision>
  <dcterms:created xsi:type="dcterms:W3CDTF">2016-10-18T05:28:30Z</dcterms:created>
  <dcterms:modified xsi:type="dcterms:W3CDTF">2016-11-17T07:05:01Z</dcterms:modified>
</cp:coreProperties>
</file>