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s/slide99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357" r:id="rId5"/>
    <p:sldId id="358" r:id="rId6"/>
    <p:sldId id="355" r:id="rId7"/>
    <p:sldId id="2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56" r:id="rId16"/>
    <p:sldId id="359" r:id="rId17"/>
    <p:sldId id="260" r:id="rId18"/>
    <p:sldId id="261" r:id="rId19"/>
    <p:sldId id="262" r:id="rId20"/>
    <p:sldId id="263" r:id="rId21"/>
    <p:sldId id="264" r:id="rId22"/>
    <p:sldId id="266" r:id="rId23"/>
    <p:sldId id="267" r:id="rId24"/>
    <p:sldId id="268" r:id="rId25"/>
    <p:sldId id="269" r:id="rId26"/>
    <p:sldId id="265" r:id="rId27"/>
    <p:sldId id="368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294" r:id="rId53"/>
    <p:sldId id="295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3" r:id="rId62"/>
    <p:sldId id="304" r:id="rId63"/>
    <p:sldId id="305" r:id="rId64"/>
    <p:sldId id="306" r:id="rId65"/>
    <p:sldId id="307" r:id="rId66"/>
    <p:sldId id="308" r:id="rId67"/>
    <p:sldId id="309" r:id="rId68"/>
    <p:sldId id="310" r:id="rId69"/>
    <p:sldId id="311" r:id="rId70"/>
    <p:sldId id="312" r:id="rId71"/>
    <p:sldId id="313" r:id="rId72"/>
    <p:sldId id="314" r:id="rId73"/>
    <p:sldId id="315" r:id="rId74"/>
    <p:sldId id="316" r:id="rId75"/>
    <p:sldId id="317" r:id="rId76"/>
    <p:sldId id="318" r:id="rId77"/>
    <p:sldId id="369" r:id="rId78"/>
    <p:sldId id="319" r:id="rId79"/>
    <p:sldId id="320" r:id="rId80"/>
    <p:sldId id="321" r:id="rId81"/>
    <p:sldId id="322" r:id="rId82"/>
    <p:sldId id="323" r:id="rId83"/>
    <p:sldId id="324" r:id="rId84"/>
    <p:sldId id="325" r:id="rId85"/>
    <p:sldId id="326" r:id="rId86"/>
    <p:sldId id="327" r:id="rId87"/>
    <p:sldId id="328" r:id="rId88"/>
    <p:sldId id="329" r:id="rId89"/>
    <p:sldId id="330" r:id="rId90"/>
    <p:sldId id="331" r:id="rId91"/>
    <p:sldId id="332" r:id="rId92"/>
    <p:sldId id="333" r:id="rId93"/>
    <p:sldId id="334" r:id="rId94"/>
    <p:sldId id="370" r:id="rId95"/>
    <p:sldId id="335" r:id="rId96"/>
    <p:sldId id="336" r:id="rId97"/>
    <p:sldId id="337" r:id="rId98"/>
    <p:sldId id="338" r:id="rId99"/>
    <p:sldId id="339" r:id="rId100"/>
    <p:sldId id="340" r:id="rId101"/>
    <p:sldId id="341" r:id="rId102"/>
    <p:sldId id="342" r:id="rId103"/>
    <p:sldId id="343" r:id="rId104"/>
    <p:sldId id="344" r:id="rId105"/>
    <p:sldId id="345" r:id="rId106"/>
    <p:sldId id="346" r:id="rId107"/>
    <p:sldId id="347" r:id="rId108"/>
    <p:sldId id="348" r:id="rId109"/>
    <p:sldId id="349" r:id="rId110"/>
    <p:sldId id="350" r:id="rId111"/>
    <p:sldId id="351" r:id="rId112"/>
    <p:sldId id="352" r:id="rId113"/>
    <p:sldId id="353" r:id="rId114"/>
    <p:sldId id="354" r:id="rId115"/>
    <p:sldId id="371" r:id="rId116"/>
    <p:sldId id="367" r:id="rId1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5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slide" Target="slides/slide111.xml"/><Relationship Id="rId11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viewProps" Target="view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91C454F-D6B4-4781-A51D-5DD54AFA8E68}" type="slidenum">
              <a:rPr lang="en-US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en-US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561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28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8629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8A55C8-68C5-45DC-AA7A-972CB01F32AF}" type="slidenum">
              <a:rPr lang="en-GB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6486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8152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09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3808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409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363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9289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723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829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1406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2699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24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58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15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49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8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186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996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79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889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397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Remote Procedure Call (RPC)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64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/>
          </a:bodyPr>
          <a:lstStyle/>
          <a:p>
            <a:r>
              <a:rPr lang="en-US" dirty="0" smtClean="0"/>
              <a:t>Last-of-Many call </a:t>
            </a:r>
            <a:r>
              <a:rPr lang="en-US" dirty="0"/>
              <a:t>semantics</a:t>
            </a:r>
          </a:p>
          <a:p>
            <a:pPr lvl="1"/>
            <a:r>
              <a:rPr lang="en-US" dirty="0" smtClean="0"/>
              <a:t>Similar to Last-one Call Semantics except the result of Orphan calls is avoided or discarded.</a:t>
            </a:r>
          </a:p>
          <a:p>
            <a:pPr lvl="1"/>
            <a:r>
              <a:rPr lang="en-US" dirty="0" smtClean="0"/>
              <a:t>Calls are given unique identifiers and response messages have corresponding identifier associated.</a:t>
            </a:r>
          </a:p>
          <a:p>
            <a:pPr lvl="1"/>
            <a:r>
              <a:rPr lang="en-US" dirty="0" smtClean="0"/>
              <a:t>The caller compares the identifier of response with the latest repeated call for its acceptance.</a:t>
            </a:r>
          </a:p>
          <a:p>
            <a:pPr lvl="1"/>
            <a:r>
              <a:rPr lang="en-US" dirty="0" smtClean="0"/>
              <a:t>Unfortunately, the caller has to wait for last response.</a:t>
            </a:r>
          </a:p>
        </p:txBody>
      </p:sp>
    </p:spTree>
    <p:extLst>
      <p:ext uri="{BB962C8B-B14F-4D97-AF65-F5344CB8AC3E}">
        <p14:creationId xmlns:p14="http://schemas.microsoft.com/office/powerpoint/2010/main" xmlns="" val="16340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There a 3 possible outcomes</a:t>
            </a:r>
          </a:p>
          <a:p>
            <a:pPr lvl="1"/>
            <a:r>
              <a:rPr lang="en-US" dirty="0" smtClean="0"/>
              <a:t>No body replies; In this case the process becomes the </a:t>
            </a:r>
            <a:r>
              <a:rPr lang="en-US" i="1" dirty="0" smtClean="0"/>
              <a:t>coordinator process.</a:t>
            </a:r>
            <a:endParaRPr lang="en-US" dirty="0" smtClean="0"/>
          </a:p>
          <a:p>
            <a:pPr lvl="1"/>
            <a:r>
              <a:rPr lang="en-US" dirty="0" smtClean="0"/>
              <a:t>Single Reply; The interested process takes on the position of </a:t>
            </a:r>
            <a:r>
              <a:rPr lang="en-US" i="1" dirty="0" smtClean="0"/>
              <a:t>a coordinator process.</a:t>
            </a:r>
            <a:endParaRPr lang="en-US" dirty="0" smtClean="0"/>
          </a:p>
          <a:p>
            <a:pPr lvl="1"/>
            <a:r>
              <a:rPr lang="en-US" dirty="0" smtClean="0"/>
              <a:t>Multiple Replies; The current process is relived of its duties and these processes further carry on the election until a single coordinator is found.</a:t>
            </a:r>
          </a:p>
          <a:p>
            <a:pPr lvl="1"/>
            <a:endParaRPr lang="en-US" dirty="0"/>
          </a:p>
          <a:p>
            <a:r>
              <a:rPr lang="en-US" dirty="0" smtClean="0"/>
              <a:t>After a coordinator is found, it is informed to every process by  a </a:t>
            </a:r>
            <a:r>
              <a:rPr lang="en-US" i="1" dirty="0" smtClean="0"/>
              <a:t>COORDINATOR</a:t>
            </a:r>
            <a:r>
              <a:rPr lang="en-US" dirty="0" smtClean="0"/>
              <a:t> message.</a:t>
            </a:r>
          </a:p>
        </p:txBody>
      </p:sp>
    </p:spTree>
    <p:extLst>
      <p:ext uri="{BB962C8B-B14F-4D97-AF65-F5344CB8AC3E}">
        <p14:creationId xmlns:p14="http://schemas.microsoft.com/office/powerpoint/2010/main" xmlns="" val="583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971800" y="3218597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400800" y="510142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343400" y="51816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543800" y="3310151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257800" y="17526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1611868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Coordinator</a:t>
            </a:r>
          </a:p>
        </p:txBody>
      </p:sp>
      <p:cxnSp>
        <p:nvCxnSpPr>
          <p:cNvPr id="11" name="Straight Arrow Connector 10"/>
          <p:cNvCxnSpPr>
            <a:stCxn id="5" idx="0"/>
          </p:cNvCxnSpPr>
          <p:nvPr/>
        </p:nvCxnSpPr>
        <p:spPr>
          <a:xfrm flipH="1" flipV="1">
            <a:off x="5761948" y="2438400"/>
            <a:ext cx="1019852" cy="266302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1"/>
            <a:endCxn id="4" idx="6"/>
          </p:cNvCxnSpPr>
          <p:nvPr/>
        </p:nvCxnSpPr>
        <p:spPr>
          <a:xfrm flipH="1" flipV="1">
            <a:off x="3733800" y="3561497"/>
            <a:ext cx="2778592" cy="164035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6" idx="6"/>
          </p:cNvCxnSpPr>
          <p:nvPr/>
        </p:nvCxnSpPr>
        <p:spPr>
          <a:xfrm flipH="1">
            <a:off x="5105400" y="5444320"/>
            <a:ext cx="1295400" cy="8018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86200" y="3904398"/>
            <a:ext cx="1866900" cy="1048603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123096" y="5638800"/>
            <a:ext cx="1277704" cy="138752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0"/>
          </p:cNvCxnSpPr>
          <p:nvPr/>
        </p:nvCxnSpPr>
        <p:spPr>
          <a:xfrm flipH="1" flipV="1">
            <a:off x="3581400" y="3995952"/>
            <a:ext cx="1143000" cy="118564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238500" y="4080856"/>
            <a:ext cx="1104900" cy="1363464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90174" y="1727727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X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808864" y="3435825"/>
            <a:ext cx="3734937" cy="125673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808864" y="3462552"/>
            <a:ext cx="2703529" cy="1490449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08864" y="3462552"/>
            <a:ext cx="1144137" cy="1719049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05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971800" y="3834727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400800" y="571755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343400" y="579773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543800" y="3926281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257800" y="236873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1" y="2526964"/>
            <a:ext cx="2855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Recovered Coordinator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76400" y="3188397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Current</a:t>
            </a:r>
          </a:p>
          <a:p>
            <a:r>
              <a:rPr lang="en-US" dirty="0">
                <a:solidFill>
                  <a:prstClr val="black"/>
                </a:solidFill>
              </a:rPr>
              <a:t>Coordinator</a:t>
            </a:r>
          </a:p>
        </p:txBody>
      </p:sp>
      <p:sp>
        <p:nvSpPr>
          <p:cNvPr id="22" name="Rectangular Callout 21"/>
          <p:cNvSpPr/>
          <p:nvPr/>
        </p:nvSpPr>
        <p:spPr>
          <a:xfrm>
            <a:off x="8458200" y="3054530"/>
            <a:ext cx="2057400" cy="984071"/>
          </a:xfrm>
          <a:prstGeom prst="wedgeRectCallout">
            <a:avLst>
              <a:gd name="adj1" fmla="val -167434"/>
              <a:gd name="adj2" fmla="val -694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Lets go for an Election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(Garcia-Molina)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10" name="Straight Arrow Connector 9"/>
          <p:cNvCxnSpPr>
            <a:endCxn id="4" idx="7"/>
          </p:cNvCxnSpPr>
          <p:nvPr/>
        </p:nvCxnSpPr>
        <p:spPr>
          <a:xfrm flipH="1">
            <a:off x="3622209" y="3086944"/>
            <a:ext cx="2027965" cy="848217"/>
          </a:xfrm>
          <a:prstGeom prst="straightConnector1">
            <a:avLst/>
          </a:prstGeom>
          <a:ln w="25400">
            <a:solidFill>
              <a:srgbClr val="92D050"/>
            </a:solidFill>
            <a:prstDash val="sys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4"/>
          </p:cNvCxnSpPr>
          <p:nvPr/>
        </p:nvCxnSpPr>
        <p:spPr>
          <a:xfrm flipH="1">
            <a:off x="4876800" y="3054530"/>
            <a:ext cx="762000" cy="2743200"/>
          </a:xfrm>
          <a:prstGeom prst="straightConnector1">
            <a:avLst/>
          </a:prstGeom>
          <a:ln w="25400">
            <a:solidFill>
              <a:srgbClr val="92D050"/>
            </a:solidFill>
            <a:prstDash val="sys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</p:cNvCxnSpPr>
          <p:nvPr/>
        </p:nvCxnSpPr>
        <p:spPr>
          <a:xfrm>
            <a:off x="5638800" y="3054530"/>
            <a:ext cx="914400" cy="2663020"/>
          </a:xfrm>
          <a:prstGeom prst="straightConnector1">
            <a:avLst/>
          </a:prstGeom>
          <a:ln w="25400">
            <a:solidFill>
              <a:srgbClr val="92D050"/>
            </a:solidFill>
            <a:prstDash val="sys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7" idx="2"/>
          </p:cNvCxnSpPr>
          <p:nvPr/>
        </p:nvCxnSpPr>
        <p:spPr>
          <a:xfrm>
            <a:off x="5638800" y="3054531"/>
            <a:ext cx="1905000" cy="1214651"/>
          </a:xfrm>
          <a:prstGeom prst="straightConnector1">
            <a:avLst/>
          </a:prstGeom>
          <a:ln w="25400">
            <a:solidFill>
              <a:srgbClr val="92D050"/>
            </a:solidFill>
            <a:prstDash val="sys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442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Assuming n processes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Worst Case, </a:t>
            </a:r>
          </a:p>
          <a:p>
            <a:pPr lvl="2"/>
            <a:r>
              <a:rPr lang="en-US" dirty="0" smtClean="0"/>
              <a:t>if the initiator is the lowest priority process and every other process is interested, then</a:t>
            </a:r>
          </a:p>
          <a:p>
            <a:pPr lvl="2"/>
            <a:r>
              <a:rPr lang="en-US" dirty="0" smtClean="0"/>
              <a:t>O(n^2) messages </a:t>
            </a:r>
            <a:r>
              <a:rPr lang="en-US" dirty="0"/>
              <a:t>are </a:t>
            </a:r>
            <a:r>
              <a:rPr lang="en-US" dirty="0" smtClean="0"/>
              <a:t>sent.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Best Case</a:t>
            </a:r>
            <a:r>
              <a:rPr lang="en-US" dirty="0"/>
              <a:t>, </a:t>
            </a:r>
          </a:p>
          <a:p>
            <a:pPr lvl="2"/>
            <a:r>
              <a:rPr lang="en-US" dirty="0"/>
              <a:t>if the initiator is the </a:t>
            </a:r>
            <a:r>
              <a:rPr lang="en-US" dirty="0" smtClean="0"/>
              <a:t>highest priority </a:t>
            </a:r>
            <a:r>
              <a:rPr lang="en-US" dirty="0"/>
              <a:t>process 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-1 </a:t>
            </a:r>
            <a:r>
              <a:rPr lang="en-US" dirty="0"/>
              <a:t>messages are sent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74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 Bully Algorithm fails for Asynchronous system</a:t>
            </a:r>
          </a:p>
          <a:p>
            <a:pPr lvl="1"/>
            <a:r>
              <a:rPr lang="en-US" dirty="0" smtClean="0"/>
              <a:t>Works fine if the process responds timely – unrealistic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Synchronous DS is one in which</a:t>
            </a:r>
          </a:p>
          <a:p>
            <a:pPr lvl="1"/>
            <a:r>
              <a:rPr lang="en-US" dirty="0" smtClean="0"/>
              <a:t>The time to execute each step of a process has known lower and upper bounds, and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message transmitted over a channel is received within a known bounded time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112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Invitation Algorithm works in presence of timing </a:t>
            </a:r>
            <a:r>
              <a:rPr lang="en-US" dirty="0" smtClean="0"/>
              <a:t>failures</a:t>
            </a:r>
          </a:p>
          <a:p>
            <a:pPr lvl="1"/>
            <a:r>
              <a:rPr lang="en-US" dirty="0" smtClean="0"/>
              <a:t>no assumption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The algorithm works even if some router fails making communication between 2 subsets of the processes impossible</a:t>
            </a:r>
          </a:p>
          <a:p>
            <a:pPr lvl="1"/>
            <a:r>
              <a:rPr lang="en-US" dirty="0" smtClean="0"/>
              <a:t>How can a single global coordinator exist.</a:t>
            </a:r>
          </a:p>
          <a:p>
            <a:endParaRPr lang="en-US" dirty="0"/>
          </a:p>
          <a:p>
            <a:r>
              <a:rPr lang="en-US" dirty="0" smtClean="0"/>
              <a:t>It makes sense to think in terms of a coordinator for each sub-group of processes.</a:t>
            </a:r>
          </a:p>
        </p:txBody>
      </p:sp>
    </p:spTree>
    <p:extLst>
      <p:ext uri="{BB962C8B-B14F-4D97-AF65-F5344CB8AC3E}">
        <p14:creationId xmlns:p14="http://schemas.microsoft.com/office/powerpoint/2010/main" xmlns="" val="108834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lnSpcReduction="10000"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dirty="0" smtClean="0"/>
              <a:t>Initially there is a single group with a global coordinator.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When it fails, node(s) sensing the failure start creating singleton groups with itself as coordinator.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Every such group is given a unique group-number.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The coordinators of these singleton groups periodically send </a:t>
            </a:r>
            <a:r>
              <a:rPr lang="en-US" b="1" dirty="0" smtClean="0"/>
              <a:t>invitation</a:t>
            </a:r>
            <a:r>
              <a:rPr lang="en-US" dirty="0" smtClean="0"/>
              <a:t> to other processes belonging to old group to join it in forming a larger group.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0877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the group structure changes, it is assigned a new unique group-number.</a:t>
            </a:r>
          </a:p>
          <a:p>
            <a:endParaRPr lang="en-US" dirty="0" smtClean="0"/>
          </a:p>
          <a:p>
            <a:r>
              <a:rPr lang="en-US" dirty="0" smtClean="0"/>
              <a:t>The unification is done as follows:</a:t>
            </a:r>
          </a:p>
          <a:p>
            <a:pPr lvl="1"/>
            <a:r>
              <a:rPr lang="en-US" dirty="0" smtClean="0"/>
              <a:t>The coordinator sends messages to every other node asking whether the node is itself a coordinator process.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they reply that they are, it waits for a period based on its own group number before issuing the </a:t>
            </a:r>
            <a:r>
              <a:rPr lang="en-US" b="1" dirty="0" smtClean="0"/>
              <a:t>invitation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Processes with lower priority defer sending invitation for a longer period to avoid sending invitations to all processes.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coordinator (or simple process) on receiving invitation from high priority process accepts the proposal.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8924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a coordinator (another process) receives an invitation it forwards it to all members of its group.</a:t>
            </a:r>
          </a:p>
          <a:p>
            <a:endParaRPr lang="en-US" dirty="0"/>
          </a:p>
          <a:p>
            <a:r>
              <a:rPr lang="en-US" dirty="0"/>
              <a:t>Any process receiving an invitation accepts by sending </a:t>
            </a:r>
            <a:r>
              <a:rPr lang="en-US" b="1" dirty="0"/>
              <a:t>accept</a:t>
            </a:r>
            <a:r>
              <a:rPr lang="en-US" dirty="0"/>
              <a:t> to the coordinator which acknowledges with </a:t>
            </a:r>
            <a:r>
              <a:rPr lang="en-US" b="1" dirty="0"/>
              <a:t>answer.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process (coordinator) which initiated the merger becomes the coordinator for the new-group.</a:t>
            </a:r>
          </a:p>
          <a:p>
            <a:endParaRPr lang="en-US" dirty="0"/>
          </a:p>
          <a:p>
            <a:r>
              <a:rPr lang="en-US" dirty="0" smtClean="0"/>
              <a:t>This is confirmed by sending </a:t>
            </a:r>
            <a:r>
              <a:rPr lang="en-US" b="1" dirty="0" smtClean="0"/>
              <a:t>ready</a:t>
            </a:r>
            <a:r>
              <a:rPr lang="en-US" dirty="0" smtClean="0"/>
              <a:t> to each member which respond with </a:t>
            </a:r>
            <a:r>
              <a:rPr lang="en-US" b="1" dirty="0" smtClean="0"/>
              <a:t>answer.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8485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743200" y="1295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627728" y="130165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705600" y="13335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991600" y="13335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>
            <a:stCxn id="4" idx="4"/>
          </p:cNvCxnSpPr>
          <p:nvPr/>
        </p:nvCxnSpPr>
        <p:spPr>
          <a:xfrm>
            <a:off x="3009900" y="1828800"/>
            <a:ext cx="0" cy="4876800"/>
          </a:xfrm>
          <a:prstGeom prst="line">
            <a:avLst/>
          </a:prstGeom>
          <a:ln w="2222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94997" y="1828800"/>
            <a:ext cx="0" cy="4876800"/>
          </a:xfrm>
          <a:prstGeom prst="line">
            <a:avLst/>
          </a:prstGeom>
          <a:ln w="2222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72869" y="1835055"/>
            <a:ext cx="0" cy="4876800"/>
          </a:xfrm>
          <a:prstGeom prst="line">
            <a:avLst/>
          </a:prstGeom>
          <a:ln w="2222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286164" y="1866900"/>
            <a:ext cx="0" cy="4876800"/>
          </a:xfrm>
          <a:prstGeom prst="line">
            <a:avLst/>
          </a:prstGeom>
          <a:ln w="2222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38786" y="1277035"/>
            <a:ext cx="904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Top </a:t>
            </a:r>
          </a:p>
          <a:p>
            <a:r>
              <a:rPr lang="en-US" dirty="0">
                <a:solidFill>
                  <a:prstClr val="black"/>
                </a:solidFill>
              </a:rPr>
              <a:t>Priority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25001" y="1333501"/>
            <a:ext cx="904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Least</a:t>
            </a:r>
          </a:p>
          <a:p>
            <a:r>
              <a:rPr lang="en-US" dirty="0">
                <a:solidFill>
                  <a:prstClr val="black"/>
                </a:solidFill>
              </a:rPr>
              <a:t>Priority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009900" y="1979832"/>
            <a:ext cx="1911824" cy="270681"/>
          </a:xfrm>
          <a:prstGeom prst="straightConnector1">
            <a:avLst/>
          </a:prstGeom>
          <a:ln w="25400">
            <a:solidFill>
              <a:srgbClr val="FF0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009900" y="2590800"/>
            <a:ext cx="1884528" cy="381000"/>
          </a:xfrm>
          <a:prstGeom prst="straightConnector1">
            <a:avLst/>
          </a:prstGeom>
          <a:ln w="25400">
            <a:solidFill>
              <a:srgbClr val="00B05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023264" y="3129203"/>
            <a:ext cx="1885097" cy="306169"/>
          </a:xfrm>
          <a:prstGeom prst="straightConnector1">
            <a:avLst/>
          </a:prstGeom>
          <a:ln w="25400">
            <a:solidFill>
              <a:srgbClr val="0070C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009332" y="5295331"/>
            <a:ext cx="1885097" cy="306169"/>
          </a:xfrm>
          <a:prstGeom prst="straightConnector1">
            <a:avLst/>
          </a:prstGeom>
          <a:ln w="25400">
            <a:solidFill>
              <a:srgbClr val="FFC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762766" y="925773"/>
            <a:ext cx="609600" cy="22746"/>
          </a:xfrm>
          <a:prstGeom prst="straightConnector1">
            <a:avLst/>
          </a:prstGeom>
          <a:ln w="25400">
            <a:solidFill>
              <a:srgbClr val="FFC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464557" y="914400"/>
            <a:ext cx="609600" cy="0"/>
          </a:xfrm>
          <a:prstGeom prst="straightConnector1">
            <a:avLst/>
          </a:prstGeom>
          <a:ln w="25400">
            <a:solidFill>
              <a:srgbClr val="0070C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715000" y="403977"/>
            <a:ext cx="657366" cy="0"/>
          </a:xfrm>
          <a:prstGeom prst="straightConnector1">
            <a:avLst/>
          </a:prstGeom>
          <a:ln w="25400">
            <a:solidFill>
              <a:srgbClr val="00B05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402575" y="403977"/>
            <a:ext cx="609600" cy="20472"/>
          </a:xfrm>
          <a:prstGeom prst="straightConnector1">
            <a:avLst/>
          </a:prstGeom>
          <a:ln w="25400">
            <a:solidFill>
              <a:srgbClr val="FF0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103727" y="244563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prstClr val="black"/>
                </a:solidFill>
              </a:rPr>
              <a:t>INVITATION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16237" y="729734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ANSWER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67182" y="229547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ACCEPT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67182" y="72973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READY</a:t>
            </a:r>
            <a:endParaRPr lang="en-GB" b="1" dirty="0">
              <a:solidFill>
                <a:prstClr val="black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036626" y="2250512"/>
            <a:ext cx="3935674" cy="416488"/>
          </a:xfrm>
          <a:prstGeom prst="straightConnector1">
            <a:avLst/>
          </a:prstGeom>
          <a:ln w="25400">
            <a:solidFill>
              <a:srgbClr val="FF0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972300" y="2971800"/>
            <a:ext cx="2313864" cy="310486"/>
          </a:xfrm>
          <a:prstGeom prst="straightConnector1">
            <a:avLst/>
          </a:prstGeom>
          <a:ln w="25400">
            <a:solidFill>
              <a:srgbClr val="FF0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3009900" y="3435372"/>
            <a:ext cx="3962400" cy="412729"/>
          </a:xfrm>
          <a:prstGeom prst="straightConnector1">
            <a:avLst/>
          </a:prstGeom>
          <a:ln w="25400">
            <a:solidFill>
              <a:srgbClr val="00B05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023264" y="4120371"/>
            <a:ext cx="3949037" cy="306169"/>
          </a:xfrm>
          <a:prstGeom prst="straightConnector1">
            <a:avLst/>
          </a:prstGeom>
          <a:ln w="25400">
            <a:solidFill>
              <a:srgbClr val="0070C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3009900" y="4426540"/>
            <a:ext cx="6276264" cy="374061"/>
          </a:xfrm>
          <a:prstGeom prst="straightConnector1">
            <a:avLst/>
          </a:prstGeom>
          <a:ln w="25400">
            <a:solidFill>
              <a:srgbClr val="00B05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036628" y="5029200"/>
            <a:ext cx="6249537" cy="0"/>
          </a:xfrm>
          <a:prstGeom prst="straightConnector1">
            <a:avLst/>
          </a:prstGeom>
          <a:ln w="25400">
            <a:solidFill>
              <a:srgbClr val="0070C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036627" y="5294645"/>
            <a:ext cx="3936242" cy="306854"/>
          </a:xfrm>
          <a:prstGeom prst="straightConnector1">
            <a:avLst/>
          </a:prstGeom>
          <a:ln w="25400">
            <a:solidFill>
              <a:srgbClr val="FFC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009332" y="5294645"/>
            <a:ext cx="6326875" cy="343026"/>
          </a:xfrm>
          <a:prstGeom prst="straightConnector1">
            <a:avLst/>
          </a:prstGeom>
          <a:ln w="25400">
            <a:solidFill>
              <a:srgbClr val="FFC00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3009332" y="5791201"/>
            <a:ext cx="1842397" cy="306169"/>
          </a:xfrm>
          <a:prstGeom prst="straightConnector1">
            <a:avLst/>
          </a:prstGeom>
          <a:ln w="25400">
            <a:solidFill>
              <a:srgbClr val="0070C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009332" y="5944284"/>
            <a:ext cx="3962969" cy="305484"/>
          </a:xfrm>
          <a:prstGeom prst="straightConnector1">
            <a:avLst/>
          </a:prstGeom>
          <a:ln w="25400">
            <a:solidFill>
              <a:srgbClr val="0070C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2974074" y="6097369"/>
            <a:ext cx="6284226" cy="458568"/>
          </a:xfrm>
          <a:prstGeom prst="straightConnector1">
            <a:avLst/>
          </a:prstGeom>
          <a:ln w="25400">
            <a:solidFill>
              <a:srgbClr val="0070C0"/>
            </a:solidFill>
            <a:bevel/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Left-Right Arrow 1"/>
          <p:cNvSpPr/>
          <p:nvPr/>
        </p:nvSpPr>
        <p:spPr>
          <a:xfrm>
            <a:off x="7482816" y="1435005"/>
            <a:ext cx="1356384" cy="2667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001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Atleast</a:t>
            </a:r>
            <a:r>
              <a:rPr lang="en-US" dirty="0" smtClean="0"/>
              <a:t>-Once call </a:t>
            </a:r>
            <a:r>
              <a:rPr lang="en-US" dirty="0"/>
              <a:t>semantics</a:t>
            </a:r>
          </a:p>
          <a:p>
            <a:pPr lvl="1"/>
            <a:r>
              <a:rPr lang="en-US" dirty="0" smtClean="0"/>
              <a:t>Timeout based retransmission without caring for Orphan calls.</a:t>
            </a:r>
          </a:p>
          <a:p>
            <a:pPr lvl="1"/>
            <a:r>
              <a:rPr lang="en-US" dirty="0" smtClean="0"/>
              <a:t>For nested calls, it takes the first response message.</a:t>
            </a:r>
          </a:p>
          <a:p>
            <a:pPr lvl="1"/>
            <a:r>
              <a:rPr lang="en-US" dirty="0" smtClean="0"/>
              <a:t>Weaker call-semantics.</a:t>
            </a:r>
          </a:p>
          <a:p>
            <a:endParaRPr lang="en-US" dirty="0"/>
          </a:p>
          <a:p>
            <a:r>
              <a:rPr lang="en-US" dirty="0" smtClean="0"/>
              <a:t>Exactly-once call semantics</a:t>
            </a:r>
          </a:p>
          <a:p>
            <a:pPr lvl="1"/>
            <a:r>
              <a:rPr lang="en-US" dirty="0" smtClean="0"/>
              <a:t>Feature of LPC’s and thus is most desirable.</a:t>
            </a:r>
          </a:p>
          <a:p>
            <a:pPr lvl="1"/>
            <a:r>
              <a:rPr lang="en-US" dirty="0" smtClean="0"/>
              <a:t>The disadvantage of previous call-semantics is that they don’t guarantee same results for same parameters if the procedure is executed more than once.</a:t>
            </a:r>
          </a:p>
          <a:p>
            <a:pPr lvl="1"/>
            <a:r>
              <a:rPr lang="en-US" dirty="0" smtClean="0"/>
              <a:t>E.g.</a:t>
            </a:r>
          </a:p>
          <a:p>
            <a:pPr lvl="2"/>
            <a:r>
              <a:rPr lang="en-US" dirty="0" err="1" smtClean="0"/>
              <a:t>readNextRecord</a:t>
            </a:r>
            <a:r>
              <a:rPr lang="en-US" dirty="0" smtClean="0"/>
              <a:t>(filename);</a:t>
            </a:r>
          </a:p>
          <a:p>
            <a:pPr lvl="2"/>
            <a:r>
              <a:rPr lang="en-US" dirty="0" err="1" smtClean="0"/>
              <a:t>Malloc</a:t>
            </a:r>
            <a:r>
              <a:rPr lang="en-US" dirty="0" smtClean="0"/>
              <a:t>(10);</a:t>
            </a:r>
          </a:p>
          <a:p>
            <a:pPr lvl="1"/>
            <a:r>
              <a:rPr lang="en-US" dirty="0" smtClean="0"/>
              <a:t>Timeouts, retransmissions, call-identifiers, reply-cache and duplicate filtering is employed here to achieve it.</a:t>
            </a:r>
          </a:p>
        </p:txBody>
      </p:sp>
    </p:spTree>
    <p:extLst>
      <p:ext uri="{BB962C8B-B14F-4D97-AF65-F5344CB8AC3E}">
        <p14:creationId xmlns:p14="http://schemas.microsoft.com/office/powerpoint/2010/main" xmlns="" val="31251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 Bully Algorithm, the low priority processes are ‘bullied’ to submission by high priority processes.</a:t>
            </a:r>
          </a:p>
          <a:p>
            <a:endParaRPr lang="en-US" dirty="0"/>
          </a:p>
          <a:p>
            <a:r>
              <a:rPr lang="en-US" dirty="0" smtClean="0"/>
              <a:t>In Invitation Algorithm, the process invites other processes to join its group and agree upon it being leader.</a:t>
            </a:r>
          </a:p>
        </p:txBody>
      </p:sp>
    </p:spTree>
    <p:extLst>
      <p:ext uri="{BB962C8B-B14F-4D97-AF65-F5344CB8AC3E}">
        <p14:creationId xmlns:p14="http://schemas.microsoft.com/office/powerpoint/2010/main" xmlns="" val="35051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There is a Logical Ring of processes.</a:t>
            </a:r>
          </a:p>
          <a:p>
            <a:endParaRPr lang="en-US" dirty="0" smtClean="0"/>
          </a:p>
          <a:p>
            <a:r>
              <a:rPr lang="en-US" dirty="0" smtClean="0"/>
              <a:t>When a process senses that the coordinator has failed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initiates the Election by passing an </a:t>
            </a:r>
            <a:r>
              <a:rPr lang="en-US" i="1" dirty="0" smtClean="0"/>
              <a:t>ELECTION</a:t>
            </a:r>
            <a:r>
              <a:rPr lang="en-US" dirty="0" smtClean="0"/>
              <a:t> message to its successor in the ring.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message contains its priority.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next process appends its priority to the message and passes it to its successor.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the next process is down, the sender skips until an alive successor  is found.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Finally, the initiator receives the message back.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highest priority process within the list is the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744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After a coordinator is found, it is informed to every node by a </a:t>
            </a:r>
            <a:r>
              <a:rPr lang="en-US" i="1" dirty="0"/>
              <a:t>COORDINATOR</a:t>
            </a:r>
            <a:r>
              <a:rPr lang="en-US" dirty="0"/>
              <a:t> message sent in the same fashion as an ELECTION message.</a:t>
            </a:r>
          </a:p>
          <a:p>
            <a:endParaRPr lang="en-US" dirty="0" smtClean="0"/>
          </a:p>
          <a:p>
            <a:r>
              <a:rPr lang="en-US" dirty="0" smtClean="0"/>
              <a:t>The message is again received by the initiator, and removed.</a:t>
            </a:r>
          </a:p>
          <a:p>
            <a:endParaRPr lang="en-US" dirty="0"/>
          </a:p>
          <a:p>
            <a:r>
              <a:rPr lang="en-US" dirty="0" smtClean="0"/>
              <a:t>Two </a:t>
            </a:r>
            <a:r>
              <a:rPr lang="en-US" dirty="0"/>
              <a:t>or more </a:t>
            </a:r>
            <a:r>
              <a:rPr lang="en-US" dirty="0" smtClean="0"/>
              <a:t>processes </a:t>
            </a:r>
            <a:r>
              <a:rPr lang="en-US" dirty="0"/>
              <a:t>might simultaneously initiate </a:t>
            </a:r>
            <a:r>
              <a:rPr lang="en-US" dirty="0" smtClean="0"/>
              <a:t>elections</a:t>
            </a:r>
          </a:p>
          <a:p>
            <a:pPr lvl="1"/>
            <a:r>
              <a:rPr lang="en-US" dirty="0" smtClean="0"/>
              <a:t>In this case, extra messages may exist BUT still same new coordinator is elected.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4585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Algorithm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971800" y="25908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810500" y="2399731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001000" y="5072418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92439" y="51054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1409" y="2067930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Coordinator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810000" y="3161732"/>
            <a:ext cx="4419600" cy="1910687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191000" y="5602756"/>
            <a:ext cx="3810000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733800" y="3561498"/>
            <a:ext cx="0" cy="1391503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886200" y="2971801"/>
            <a:ext cx="3810000" cy="210061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229600" y="3352801"/>
            <a:ext cx="95250" cy="163109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83094" y="56827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3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401" y="39682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3, 4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26295" y="388791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3, 4, 2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8839200" y="6052066"/>
            <a:ext cx="1600200" cy="576618"/>
          </a:xfrm>
          <a:prstGeom prst="wedgeRectCallout">
            <a:avLst>
              <a:gd name="adj1" fmla="val -45566"/>
              <a:gd name="adj2" fmla="val -1386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 is the Coordinator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191000" y="6047867"/>
            <a:ext cx="3810000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93787" y="6085469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4 is the Coordinator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267200" y="3175388"/>
            <a:ext cx="3543300" cy="2106423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19566885">
            <a:off x="5392194" y="4106433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4 is the Coordinator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38" name="Straight Arrow Connector 37"/>
          <p:cNvCxnSpPr>
            <a:endCxn id="7" idx="7"/>
          </p:cNvCxnSpPr>
          <p:nvPr/>
        </p:nvCxnSpPr>
        <p:spPr>
          <a:xfrm>
            <a:off x="8640498" y="3175388"/>
            <a:ext cx="75950" cy="2008623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831268" y="43375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4 is the</a:t>
            </a:r>
          </a:p>
          <a:p>
            <a:r>
              <a:rPr lang="en-US" dirty="0">
                <a:solidFill>
                  <a:prstClr val="black"/>
                </a:solidFill>
              </a:rPr>
              <a:t> Coordinator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95560" y="2587388"/>
            <a:ext cx="534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X</a:t>
            </a:r>
            <a:endParaRPr lang="en-GB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063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 animBg="1"/>
      <p:bldP spid="29" grpId="0"/>
      <p:bldP spid="31" grpId="0"/>
      <p:bldP spid="39" grpId="0"/>
      <p:bldP spid="42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3</a:t>
            </a:r>
            <a:endParaRPr lang="en-US" dirty="0" smtClean="0"/>
          </a:p>
          <a:p>
            <a:pPr lvl="1"/>
            <a:r>
              <a:rPr lang="en-US" dirty="0" smtClean="0"/>
              <a:t>3.3</a:t>
            </a:r>
            <a:r>
              <a:rPr lang="en-US" dirty="0"/>
              <a:t>. ELECTION ALGORITHMS </a:t>
            </a:r>
            <a:endParaRPr lang="en-US" dirty="0" smtClean="0"/>
          </a:p>
          <a:p>
            <a:pPr lvl="1"/>
            <a:r>
              <a:rPr lang="en-US" dirty="0" smtClean="0"/>
              <a:t>3.3.1</a:t>
            </a:r>
            <a:r>
              <a:rPr lang="en-US" dirty="0"/>
              <a:t>. The Bully Algorithm </a:t>
            </a:r>
            <a:endParaRPr lang="en-US" dirty="0" smtClean="0"/>
          </a:p>
          <a:p>
            <a:pPr lvl="1"/>
            <a:r>
              <a:rPr lang="en-US" dirty="0" smtClean="0"/>
              <a:t>3.3.2</a:t>
            </a:r>
            <a:r>
              <a:rPr lang="en-US" dirty="0"/>
              <a:t>. A Ring Algorithm</a:t>
            </a:r>
          </a:p>
        </p:txBody>
      </p:sp>
    </p:spTree>
    <p:extLst>
      <p:ext uri="{BB962C8B-B14F-4D97-AF65-F5344CB8AC3E}">
        <p14:creationId xmlns:p14="http://schemas.microsoft.com/office/powerpoint/2010/main" xmlns="" val="358215391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Books:</a:t>
            </a:r>
          </a:p>
          <a:p>
            <a:pPr lvl="1"/>
            <a:r>
              <a:rPr lang="en-US" dirty="0"/>
              <a:t>Distributed systems: principles </a:t>
            </a:r>
            <a:r>
              <a:rPr lang="en-US" dirty="0" smtClean="0"/>
              <a:t>and paradigms </a:t>
            </a:r>
          </a:p>
          <a:p>
            <a:pPr lvl="2"/>
            <a:r>
              <a:rPr lang="en-US" dirty="0" smtClean="0"/>
              <a:t>by AST &amp; MV Steen</a:t>
            </a:r>
          </a:p>
          <a:p>
            <a:pPr lvl="1"/>
            <a:r>
              <a:rPr lang="en-US" dirty="0" smtClean="0"/>
              <a:t>Distributed OS (Concepts &amp; Design) </a:t>
            </a:r>
          </a:p>
          <a:p>
            <a:pPr lvl="2"/>
            <a:r>
              <a:rPr lang="en-US" dirty="0" smtClean="0"/>
              <a:t>by PK Sinha</a:t>
            </a:r>
          </a:p>
          <a:p>
            <a:endParaRPr lang="en-US" dirty="0" smtClean="0"/>
          </a:p>
          <a:p>
            <a:r>
              <a:rPr lang="en-US" dirty="0" smtClean="0"/>
              <a:t>Papers:</a:t>
            </a:r>
          </a:p>
          <a:p>
            <a:pPr lvl="1"/>
            <a:r>
              <a:rPr lang="en-US" sz="1800" dirty="0" smtClean="0"/>
              <a:t>Implementing </a:t>
            </a:r>
            <a:r>
              <a:rPr lang="en-US" sz="1800" dirty="0"/>
              <a:t>remote procedure </a:t>
            </a:r>
            <a:r>
              <a:rPr lang="en-US" sz="1800" dirty="0" smtClean="0"/>
              <a:t>calls</a:t>
            </a:r>
          </a:p>
          <a:p>
            <a:pPr lvl="2"/>
            <a:r>
              <a:rPr lang="en-US" sz="1400" dirty="0" smtClean="0"/>
              <a:t>By Andrew D. </a:t>
            </a:r>
            <a:r>
              <a:rPr lang="en-US" sz="1400" dirty="0" err="1" smtClean="0"/>
              <a:t>Birrell</a:t>
            </a:r>
            <a:r>
              <a:rPr lang="en-US" sz="1400" dirty="0" smtClean="0"/>
              <a:t>, Bruce J. </a:t>
            </a:r>
            <a:r>
              <a:rPr lang="en-US" sz="1400" smtClean="0"/>
              <a:t>Nelson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545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Creation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/>
          </a:bodyPr>
          <a:lstStyle/>
          <a:p>
            <a:r>
              <a:rPr lang="en-US" dirty="0" smtClean="0"/>
              <a:t>Server processes may either be created before clients invoke RPCs or on demand.</a:t>
            </a:r>
          </a:p>
          <a:p>
            <a:r>
              <a:rPr lang="en-US" dirty="0" smtClean="0"/>
              <a:t>Based on the time duration for which servers survive, they can be: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Instance per call Server</a:t>
            </a:r>
          </a:p>
          <a:p>
            <a:pPr lvl="1"/>
            <a:r>
              <a:rPr lang="en-US" dirty="0" smtClean="0"/>
              <a:t>Server is created on demand and then terminated.</a:t>
            </a:r>
          </a:p>
          <a:p>
            <a:pPr lvl="1"/>
            <a:r>
              <a:rPr lang="en-US" dirty="0" smtClean="0"/>
              <a:t>Any state information must be maintained by the OS or client.</a:t>
            </a:r>
          </a:p>
          <a:p>
            <a:pPr lvl="1"/>
            <a:r>
              <a:rPr lang="en-US" dirty="0" smtClean="0"/>
              <a:t>In case OS does, RPCs become expensive while in other case they lose transparency.</a:t>
            </a:r>
          </a:p>
          <a:p>
            <a:pPr lvl="1"/>
            <a:r>
              <a:rPr lang="en-US" dirty="0" smtClean="0"/>
              <a:t>Also, multiple requests to same type of server is expensive.</a:t>
            </a:r>
          </a:p>
        </p:txBody>
      </p:sp>
    </p:spTree>
    <p:extLst>
      <p:ext uri="{BB962C8B-B14F-4D97-AF65-F5344CB8AC3E}">
        <p14:creationId xmlns:p14="http://schemas.microsoft.com/office/powerpoint/2010/main" xmlns="" val="212994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Creation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Instance per session Server</a:t>
            </a:r>
          </a:p>
          <a:p>
            <a:pPr lvl="1"/>
            <a:r>
              <a:rPr lang="en-US" dirty="0" smtClean="0"/>
              <a:t>Server exists for the entire session initiated by the client.</a:t>
            </a:r>
          </a:p>
          <a:p>
            <a:pPr lvl="1"/>
            <a:r>
              <a:rPr lang="en-US" dirty="0" smtClean="0"/>
              <a:t>Normally, it is dedicated to one client, and hence maintains the state information of that client until client declares end-of-session.</a:t>
            </a:r>
          </a:p>
          <a:p>
            <a:pPr lvl="1"/>
            <a:r>
              <a:rPr lang="en-US" dirty="0" smtClean="0"/>
              <a:t>Thus, it can only be used by a single client and hence is not scalable.</a:t>
            </a:r>
          </a:p>
          <a:p>
            <a:pPr lvl="1"/>
            <a:endParaRPr lang="en-US" dirty="0"/>
          </a:p>
          <a:p>
            <a:r>
              <a:rPr lang="en-US" dirty="0" smtClean="0"/>
              <a:t>Persistent Server</a:t>
            </a:r>
          </a:p>
          <a:p>
            <a:pPr lvl="1"/>
            <a:r>
              <a:rPr lang="en-US" dirty="0" smtClean="0"/>
              <a:t>Exists indefinitely and is shared by many clients.</a:t>
            </a:r>
          </a:p>
          <a:p>
            <a:pPr lvl="1"/>
            <a:r>
              <a:rPr lang="en-US" dirty="0" smtClean="0"/>
              <a:t>Created before client requests.</a:t>
            </a:r>
          </a:p>
          <a:p>
            <a:pPr lvl="1"/>
            <a:r>
              <a:rPr lang="en-US" dirty="0" smtClean="0"/>
              <a:t>Has to service concurrent requests and thus RPCs need to be designed accordingly (see pop-up threads)</a:t>
            </a:r>
          </a:p>
          <a:p>
            <a:pPr lvl="1"/>
            <a:r>
              <a:rPr lang="en-US" dirty="0" smtClean="0"/>
              <a:t>Reliability can be achieved by replication along with load</a:t>
            </a:r>
            <a:r>
              <a:rPr lang="en-US" smtClean="0"/>
              <a:t>-balancing.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498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needs to locate the server before the call.</a:t>
            </a:r>
          </a:p>
          <a:p>
            <a:endParaRPr lang="en-US" dirty="0"/>
          </a:p>
          <a:p>
            <a:r>
              <a:rPr lang="en-US" dirty="0" smtClean="0"/>
              <a:t>Process by which a client process becomes associated with the server process so that calls can take place is called BINDING.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22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in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Naming</a:t>
            </a:r>
          </a:p>
          <a:p>
            <a:endParaRPr lang="en-US" dirty="0"/>
          </a:p>
          <a:p>
            <a:r>
              <a:rPr lang="en-US" dirty="0" smtClean="0"/>
              <a:t>Sever Locating</a:t>
            </a:r>
          </a:p>
          <a:p>
            <a:endParaRPr lang="en-US" dirty="0"/>
          </a:p>
          <a:p>
            <a:r>
              <a:rPr lang="en-US" dirty="0" smtClean="0"/>
              <a:t>Binding Time</a:t>
            </a:r>
          </a:p>
          <a:p>
            <a:endParaRPr lang="en-US" dirty="0"/>
          </a:p>
          <a:p>
            <a:r>
              <a:rPr lang="en-US" dirty="0" smtClean="0"/>
              <a:t>Changing Binding</a:t>
            </a:r>
          </a:p>
          <a:p>
            <a:endParaRPr lang="en-US" dirty="0"/>
          </a:p>
          <a:p>
            <a:r>
              <a:rPr lang="en-US" dirty="0" smtClean="0"/>
              <a:t>Multiple Simultaneous Bindings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28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Interface name is used by client to specify the server.</a:t>
            </a:r>
          </a:p>
          <a:p>
            <a:endParaRPr lang="en-US" dirty="0"/>
          </a:p>
          <a:p>
            <a:r>
              <a:rPr lang="en-US" dirty="0" smtClean="0"/>
              <a:t>2 parts:</a:t>
            </a:r>
          </a:p>
          <a:p>
            <a:pPr lvl="1"/>
            <a:r>
              <a:rPr lang="en-US" b="1" dirty="0" smtClean="0"/>
              <a:t>Type</a:t>
            </a:r>
            <a:r>
              <a:rPr lang="en-US" dirty="0" smtClean="0"/>
              <a:t> – specifies the interface itself (e.g. FAT_FS_SVC)</a:t>
            </a:r>
          </a:p>
          <a:p>
            <a:pPr lvl="1"/>
            <a:r>
              <a:rPr lang="en-US" b="1" dirty="0" smtClean="0"/>
              <a:t>Instance</a:t>
            </a:r>
            <a:r>
              <a:rPr lang="en-US" dirty="0" smtClean="0"/>
              <a:t> – specifies one the several instances of same server</a:t>
            </a:r>
          </a:p>
          <a:p>
            <a:pPr lvl="1"/>
            <a:r>
              <a:rPr lang="en-US" dirty="0" smtClean="0"/>
              <a:t>In general, type is enough.</a:t>
            </a:r>
          </a:p>
          <a:p>
            <a:pPr lvl="1"/>
            <a:r>
              <a:rPr lang="en-US" dirty="0" smtClean="0"/>
              <a:t>Version numbers can be associated with type field for providing new as well as old servers (e.g. FAT_FS_SVC_1_0 and FAT_FS_SVC_1_1)</a:t>
            </a:r>
          </a:p>
          <a:p>
            <a:endParaRPr lang="en-US" dirty="0" smtClean="0"/>
          </a:p>
          <a:p>
            <a:r>
              <a:rPr lang="en-US" dirty="0" smtClean="0"/>
              <a:t>Interface names are created by programmers and are not dictated by RPC Packages.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27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LOCATING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common methods:</a:t>
            </a:r>
          </a:p>
          <a:p>
            <a:r>
              <a:rPr lang="en-US" b="1" dirty="0" smtClean="0"/>
              <a:t>Broadcasting</a:t>
            </a:r>
          </a:p>
          <a:p>
            <a:pPr lvl="1"/>
            <a:r>
              <a:rPr lang="en-US" dirty="0" smtClean="0"/>
              <a:t>Send messages from client to all nodes for </a:t>
            </a:r>
            <a:r>
              <a:rPr lang="en-US" b="1" dirty="0" smtClean="0"/>
              <a:t>interface type</a:t>
            </a:r>
            <a:endParaRPr lang="en-US" dirty="0" smtClean="0"/>
          </a:p>
          <a:p>
            <a:pPr lvl="1"/>
            <a:r>
              <a:rPr lang="en-US" dirty="0" smtClean="0"/>
              <a:t>If server is replicated, many response messages are received.</a:t>
            </a:r>
          </a:p>
          <a:p>
            <a:pPr lvl="2"/>
            <a:r>
              <a:rPr lang="en-US" dirty="0" smtClean="0"/>
              <a:t>Choose the best one (load &amp; network)</a:t>
            </a:r>
          </a:p>
          <a:p>
            <a:pPr lvl="1"/>
            <a:r>
              <a:rPr lang="en-US" dirty="0" smtClean="0"/>
              <a:t>Good for small n/</a:t>
            </a:r>
            <a:r>
              <a:rPr lang="en-US" dirty="0" err="1" smtClean="0"/>
              <a:t>ws</a:t>
            </a:r>
            <a:r>
              <a:rPr lang="en-US" dirty="0" smtClean="0"/>
              <a:t> but the method is expensive</a:t>
            </a:r>
          </a:p>
          <a:p>
            <a:pPr lvl="2"/>
            <a:r>
              <a:rPr lang="en-US" dirty="0" smtClean="0"/>
              <a:t>n/w traffic for large n/</a:t>
            </a:r>
            <a:r>
              <a:rPr lang="en-US" dirty="0" err="1" smtClean="0"/>
              <a:t>ws</a:t>
            </a:r>
            <a:endParaRPr lang="en-US" dirty="0" smtClean="0"/>
          </a:p>
          <a:p>
            <a:pPr lvl="2"/>
            <a:r>
              <a:rPr lang="en-US" dirty="0" smtClean="0"/>
              <a:t>Incomplete and out-of-date decision making criteria (no.  of servers, workload, best path)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65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LOCATING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Binding Agent</a:t>
            </a:r>
          </a:p>
          <a:p>
            <a:pPr lvl="1" algn="just"/>
            <a:r>
              <a:rPr lang="en-US" dirty="0" smtClean="0"/>
              <a:t>A </a:t>
            </a:r>
            <a:r>
              <a:rPr lang="en-US" b="1" dirty="0" smtClean="0"/>
              <a:t>name-server </a:t>
            </a:r>
            <a:r>
              <a:rPr lang="en-US" dirty="0" smtClean="0"/>
              <a:t>(naming-agent) is used to bind client with server by providing client with location of server.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In addition, it contains complete and up-to-date decision making criteria.</a:t>
            </a:r>
          </a:p>
          <a:p>
            <a:pPr lvl="1" algn="just"/>
            <a:endParaRPr lang="en-US" b="1" i="1" dirty="0" smtClean="0"/>
          </a:p>
          <a:p>
            <a:pPr lvl="1" algn="just"/>
            <a:r>
              <a:rPr lang="en-US" b="1" i="1" dirty="0" smtClean="0"/>
              <a:t>Binding-table</a:t>
            </a:r>
            <a:r>
              <a:rPr lang="en-US" dirty="0" smtClean="0"/>
              <a:t> contains mapping of a server’s interface to its location.</a:t>
            </a:r>
          </a:p>
          <a:p>
            <a:pPr lvl="2" algn="just"/>
            <a:r>
              <a:rPr lang="en-US" dirty="0" smtClean="0"/>
              <a:t>Additional information can be instances, versions, load, best path,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3990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LOCATING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Binding Agent</a:t>
            </a:r>
          </a:p>
          <a:p>
            <a:pPr lvl="1" algn="just"/>
            <a:r>
              <a:rPr lang="en-US" dirty="0" smtClean="0"/>
              <a:t>Binding agent can poll servers periodically for existence.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Address is implementation specific.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Client may use broadcasting and caching for locating </a:t>
            </a:r>
            <a:r>
              <a:rPr lang="en-US" b="1" dirty="0" smtClean="0"/>
              <a:t>binding agent.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On relocation of </a:t>
            </a:r>
            <a:r>
              <a:rPr lang="en-US" b="1" dirty="0" smtClean="0"/>
              <a:t>binding agent, </a:t>
            </a:r>
            <a:r>
              <a:rPr lang="en-US" dirty="0" smtClean="0"/>
              <a:t>the name-server can use broadcasting to intimate every node.</a:t>
            </a:r>
          </a:p>
          <a:p>
            <a:pPr lvl="1"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011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Request/Reply protocol model naturally fits with the Client/Server model, and hence is appropriate for distributed systems.</a:t>
            </a:r>
          </a:p>
          <a:p>
            <a:endParaRPr lang="en-US" dirty="0"/>
          </a:p>
          <a:p>
            <a:r>
              <a:rPr lang="en-US" dirty="0" smtClean="0"/>
              <a:t>RPCs (Remote Procedure Calls) emerged as a IPC protocol for designing several distributed applications in 1994.</a:t>
            </a:r>
          </a:p>
          <a:p>
            <a:endParaRPr lang="en-US" dirty="0"/>
          </a:p>
          <a:p>
            <a:r>
              <a:rPr lang="en-US" dirty="0" smtClean="0"/>
              <a:t>RPC is a mechanism through which control &amp; data is transferred from one program to another.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4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LOCATING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3 primitives </a:t>
            </a:r>
          </a:p>
          <a:p>
            <a:pPr lvl="1" algn="just"/>
            <a:r>
              <a:rPr lang="en-US" b="1" dirty="0" smtClean="0"/>
              <a:t>Register</a:t>
            </a:r>
          </a:p>
          <a:p>
            <a:pPr lvl="2" algn="just"/>
            <a:r>
              <a:rPr lang="en-US" dirty="0" smtClean="0"/>
              <a:t>When server goes up, it registers it self with the binding agent</a:t>
            </a:r>
          </a:p>
          <a:p>
            <a:pPr lvl="2" algn="just"/>
            <a:r>
              <a:rPr lang="en-US" dirty="0" smtClean="0"/>
              <a:t>Can be located by broadcasting</a:t>
            </a:r>
          </a:p>
          <a:p>
            <a:pPr lvl="1" algn="just"/>
            <a:endParaRPr lang="en-US" dirty="0"/>
          </a:p>
          <a:p>
            <a:pPr lvl="1" algn="just"/>
            <a:r>
              <a:rPr lang="en-US" b="1" dirty="0" smtClean="0"/>
              <a:t>De-register</a:t>
            </a:r>
          </a:p>
          <a:p>
            <a:pPr lvl="2" algn="just"/>
            <a:r>
              <a:rPr lang="en-US" dirty="0" smtClean="0"/>
              <a:t>When server goes down, it de-registers itself but may cache the location of </a:t>
            </a:r>
            <a:r>
              <a:rPr lang="en-US" b="1" dirty="0" smtClean="0"/>
              <a:t>binding-agent.</a:t>
            </a:r>
            <a:endParaRPr lang="en-US" dirty="0" smtClean="0"/>
          </a:p>
          <a:p>
            <a:pPr lvl="1" algn="just"/>
            <a:endParaRPr lang="en-US" b="1" dirty="0" smtClean="0"/>
          </a:p>
          <a:p>
            <a:pPr lvl="1" algn="just"/>
            <a:r>
              <a:rPr lang="en-US" b="1" dirty="0" smtClean="0"/>
              <a:t>Look-up</a:t>
            </a:r>
          </a:p>
          <a:p>
            <a:pPr lvl="2" algn="just"/>
            <a:r>
              <a:rPr lang="en-US" dirty="0" smtClean="0"/>
              <a:t>The primitive is used by client for finding the location of server.</a:t>
            </a:r>
          </a:p>
        </p:txBody>
      </p:sp>
    </p:spTree>
    <p:extLst>
      <p:ext uri="{BB962C8B-B14F-4D97-AF65-F5344CB8AC3E}">
        <p14:creationId xmlns:p14="http://schemas.microsoft.com/office/powerpoint/2010/main" xmlns="" val="359256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Compile Time</a:t>
            </a:r>
          </a:p>
          <a:p>
            <a:pPr lvl="1"/>
            <a:r>
              <a:rPr lang="en-US" dirty="0" smtClean="0"/>
              <a:t>Hardcodes values in code</a:t>
            </a:r>
          </a:p>
          <a:p>
            <a:pPr lvl="2"/>
            <a:r>
              <a:rPr lang="en-US" dirty="0" smtClean="0"/>
              <a:t>Inflexible if server is moved, replicated or interface is changed</a:t>
            </a:r>
          </a:p>
          <a:p>
            <a:pPr lvl="2"/>
            <a:r>
              <a:rPr lang="en-US" dirty="0" smtClean="0"/>
              <a:t>Can’t exploit the runtime characteristics of the system for efficient decision</a:t>
            </a:r>
          </a:p>
          <a:p>
            <a:endParaRPr lang="en-US" dirty="0"/>
          </a:p>
          <a:p>
            <a:r>
              <a:rPr lang="en-US" b="1" dirty="0" smtClean="0"/>
              <a:t>Link Time</a:t>
            </a:r>
          </a:p>
          <a:p>
            <a:pPr lvl="1"/>
            <a:r>
              <a:rPr lang="en-US" dirty="0" smtClean="0"/>
              <a:t>Client contacts agent for interface location</a:t>
            </a:r>
          </a:p>
          <a:p>
            <a:pPr lvl="1"/>
            <a:r>
              <a:rPr lang="en-US" dirty="0" smtClean="0"/>
              <a:t>Agent returns handle and client caches it</a:t>
            </a:r>
          </a:p>
          <a:p>
            <a:pPr lvl="1"/>
            <a:r>
              <a:rPr lang="en-US" dirty="0" smtClean="0"/>
              <a:t>Client calls the RPC </a:t>
            </a:r>
          </a:p>
          <a:p>
            <a:pPr lvl="1"/>
            <a:r>
              <a:rPr lang="en-US" dirty="0" smtClean="0"/>
              <a:t>Good for situations</a:t>
            </a:r>
          </a:p>
          <a:p>
            <a:pPr lvl="2"/>
            <a:r>
              <a:rPr lang="en-US" dirty="0" smtClean="0"/>
              <a:t>When client calls a specific RPC multiple times</a:t>
            </a:r>
          </a:p>
          <a:p>
            <a:pPr lvl="2"/>
            <a:endParaRPr lang="en-US" dirty="0" smtClean="0"/>
          </a:p>
          <a:p>
            <a:pPr marL="685800" lvl="2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077200" y="38862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5" name="Oval 4"/>
          <p:cNvSpPr/>
          <p:nvPr/>
        </p:nvSpPr>
        <p:spPr>
          <a:xfrm>
            <a:off x="9829800" y="38862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9448800" y="57912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</a:t>
            </a:r>
          </a:p>
        </p:txBody>
      </p:sp>
      <p:cxnSp>
        <p:nvCxnSpPr>
          <p:cNvPr id="8" name="Straight Arrow Connector 7"/>
          <p:cNvCxnSpPr>
            <a:stCxn id="4" idx="7"/>
            <a:endCxn id="5" idx="1"/>
          </p:cNvCxnSpPr>
          <p:nvPr/>
        </p:nvCxnSpPr>
        <p:spPr>
          <a:xfrm>
            <a:off x="8597526" y="3953155"/>
            <a:ext cx="13215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8686800" y="41148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5"/>
            <a:endCxn id="6" idx="0"/>
          </p:cNvCxnSpPr>
          <p:nvPr/>
        </p:nvCxnSpPr>
        <p:spPr>
          <a:xfrm>
            <a:off x="8597526" y="4276446"/>
            <a:ext cx="1156074" cy="15147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4" idx="4"/>
          </p:cNvCxnSpPr>
          <p:nvPr/>
        </p:nvCxnSpPr>
        <p:spPr>
          <a:xfrm flipH="1" flipV="1">
            <a:off x="8382000" y="4343400"/>
            <a:ext cx="106680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5079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Call Time</a:t>
            </a:r>
          </a:p>
          <a:p>
            <a:pPr lvl="1"/>
            <a:r>
              <a:rPr lang="en-US" dirty="0" smtClean="0"/>
              <a:t>Server Client binding takes place when the client calls the server for the </a:t>
            </a:r>
            <a:r>
              <a:rPr lang="en-US" b="1" dirty="0" smtClean="0"/>
              <a:t>first-time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Indirect Call Method</a:t>
            </a:r>
          </a:p>
          <a:p>
            <a:pPr lvl="2"/>
            <a:r>
              <a:rPr lang="en-US" dirty="0" smtClean="0"/>
              <a:t>Passes interface name and arguments to the agent.</a:t>
            </a:r>
          </a:p>
          <a:p>
            <a:pPr lvl="2"/>
            <a:r>
              <a:rPr lang="en-US" dirty="0" smtClean="0"/>
              <a:t>Agent on behalf of client calls the RPC and returns the handle and result.</a:t>
            </a:r>
          </a:p>
          <a:p>
            <a:pPr lvl="2"/>
            <a:r>
              <a:rPr lang="en-US" dirty="0" smtClean="0"/>
              <a:t>Next time, a </a:t>
            </a:r>
            <a:r>
              <a:rPr lang="en-US" b="1" dirty="0" smtClean="0"/>
              <a:t>direct call</a:t>
            </a:r>
            <a:r>
              <a:rPr lang="en-US" dirty="0" smtClean="0"/>
              <a:t> can be made.</a:t>
            </a:r>
          </a:p>
          <a:p>
            <a:pPr lvl="2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87332" y="5150583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5" name="Oval 4"/>
          <p:cNvSpPr/>
          <p:nvPr/>
        </p:nvSpPr>
        <p:spPr>
          <a:xfrm>
            <a:off x="4939932" y="5150583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7001691" y="5136447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</a:t>
            </a:r>
          </a:p>
        </p:txBody>
      </p:sp>
      <p:cxnSp>
        <p:nvCxnSpPr>
          <p:cNvPr id="7" name="Straight Arrow Connector 6"/>
          <p:cNvCxnSpPr>
            <a:stCxn id="4" idx="7"/>
          </p:cNvCxnSpPr>
          <p:nvPr/>
        </p:nvCxnSpPr>
        <p:spPr>
          <a:xfrm>
            <a:off x="3707658" y="5217538"/>
            <a:ext cx="123227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7"/>
          </p:cNvCxnSpPr>
          <p:nvPr/>
        </p:nvCxnSpPr>
        <p:spPr>
          <a:xfrm>
            <a:off x="5460258" y="5217538"/>
            <a:ext cx="15501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  <a:endCxn id="5" idx="5"/>
          </p:cNvCxnSpPr>
          <p:nvPr/>
        </p:nvCxnSpPr>
        <p:spPr>
          <a:xfrm flipH="1">
            <a:off x="5460259" y="5526692"/>
            <a:ext cx="1630707" cy="1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4" idx="5"/>
          </p:cNvCxnSpPr>
          <p:nvPr/>
        </p:nvCxnSpPr>
        <p:spPr>
          <a:xfrm flipH="1">
            <a:off x="3707658" y="5540828"/>
            <a:ext cx="13215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115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Call to server fails</a:t>
            </a:r>
          </a:p>
          <a:p>
            <a:pPr lvl="1"/>
            <a:r>
              <a:rPr lang="en-US" dirty="0" smtClean="0"/>
              <a:t>Contact agent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Server is moved to another node</a:t>
            </a:r>
          </a:p>
          <a:p>
            <a:pPr lvl="1"/>
            <a:r>
              <a:rPr lang="en-US" dirty="0" smtClean="0"/>
              <a:t>Contact agent</a:t>
            </a:r>
          </a:p>
          <a:p>
            <a:endParaRPr lang="en-US" dirty="0" smtClean="0"/>
          </a:p>
          <a:p>
            <a:r>
              <a:rPr lang="en-US" dirty="0" smtClean="0"/>
              <a:t>A new version is installed</a:t>
            </a:r>
          </a:p>
          <a:p>
            <a:pPr lvl="1"/>
            <a:r>
              <a:rPr lang="en-US" dirty="0" smtClean="0"/>
              <a:t>Contact agent</a:t>
            </a:r>
          </a:p>
          <a:p>
            <a:pPr lvl="1"/>
            <a:endParaRPr lang="en-US" dirty="0"/>
          </a:p>
          <a:p>
            <a:r>
              <a:rPr lang="en-US" dirty="0" smtClean="0"/>
              <a:t>The state information migration is also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83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simultaneous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client may be bound to many servers of same type</a:t>
            </a:r>
          </a:p>
          <a:p>
            <a:pPr lvl="1"/>
            <a:r>
              <a:rPr lang="en-US" dirty="0" smtClean="0"/>
              <a:t>Reliability and fault tolerance</a:t>
            </a:r>
          </a:p>
          <a:p>
            <a:pPr lvl="1"/>
            <a:r>
              <a:rPr lang="en-US" dirty="0" smtClean="0"/>
              <a:t>A multicast communication at binding-agent can be established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E.g. An update to a file replicated at several nodes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87332" y="5150583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4939932" y="5150583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7090965" y="44958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S1</a:t>
            </a:r>
          </a:p>
        </p:txBody>
      </p:sp>
      <p:cxnSp>
        <p:nvCxnSpPr>
          <p:cNvPr id="12" name="Straight Arrow Connector 11"/>
          <p:cNvCxnSpPr>
            <a:stCxn id="9" idx="6"/>
            <a:endCxn id="10" idx="2"/>
          </p:cNvCxnSpPr>
          <p:nvPr/>
        </p:nvCxnSpPr>
        <p:spPr>
          <a:xfrm>
            <a:off x="3796932" y="537918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7"/>
            <a:endCxn id="11" idx="2"/>
          </p:cNvCxnSpPr>
          <p:nvPr/>
        </p:nvCxnSpPr>
        <p:spPr>
          <a:xfrm flipV="1">
            <a:off x="5460259" y="4724400"/>
            <a:ext cx="1630707" cy="493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6"/>
            <a:endCxn id="16" idx="2"/>
          </p:cNvCxnSpPr>
          <p:nvPr/>
        </p:nvCxnSpPr>
        <p:spPr>
          <a:xfrm>
            <a:off x="5549533" y="5379184"/>
            <a:ext cx="1545809" cy="390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095341" y="5540828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xmlns="" val="256454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LOCATING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Advantages </a:t>
            </a:r>
          </a:p>
          <a:p>
            <a:pPr lvl="1" algn="just"/>
            <a:r>
              <a:rPr lang="en-US" dirty="0" smtClean="0"/>
              <a:t>Fault tolerant as multiple servers of same interface type are possible.</a:t>
            </a:r>
          </a:p>
          <a:p>
            <a:pPr lvl="1" algn="just"/>
            <a:r>
              <a:rPr lang="en-US" dirty="0" smtClean="0"/>
              <a:t>Load balancing</a:t>
            </a:r>
          </a:p>
          <a:p>
            <a:pPr lvl="1" algn="just"/>
            <a:r>
              <a:rPr lang="en-US" dirty="0" smtClean="0"/>
              <a:t>Best path</a:t>
            </a:r>
          </a:p>
          <a:p>
            <a:pPr lvl="1" algn="just"/>
            <a:r>
              <a:rPr lang="en-US" dirty="0" smtClean="0"/>
              <a:t>Filtering of clients</a:t>
            </a:r>
          </a:p>
          <a:p>
            <a:pPr lvl="1" algn="just"/>
            <a:r>
              <a:rPr lang="en-US" dirty="0" smtClean="0"/>
              <a:t>Location transparency </a:t>
            </a:r>
          </a:p>
          <a:p>
            <a:pPr lvl="1" algn="just"/>
            <a:r>
              <a:rPr lang="en-US" dirty="0" smtClean="0"/>
              <a:t>Low n/w bandwidth consumption</a:t>
            </a:r>
          </a:p>
          <a:p>
            <a:pPr algn="just"/>
            <a:endParaRPr lang="en-US" dirty="0"/>
          </a:p>
          <a:p>
            <a:pPr algn="just"/>
            <a:r>
              <a:rPr lang="en-US" b="1" dirty="0" smtClean="0"/>
              <a:t>Disadvantages</a:t>
            </a:r>
          </a:p>
          <a:p>
            <a:pPr lvl="1" algn="just"/>
            <a:r>
              <a:rPr lang="en-US" dirty="0" smtClean="0"/>
              <a:t>Single point failure</a:t>
            </a:r>
          </a:p>
          <a:p>
            <a:pPr lvl="2" algn="just"/>
            <a:r>
              <a:rPr lang="en-US" dirty="0" smtClean="0"/>
              <a:t>Replicating agents can help but synchronization is to be ensured</a:t>
            </a:r>
          </a:p>
          <a:p>
            <a:pPr lvl="1" algn="just"/>
            <a:r>
              <a:rPr lang="en-US" dirty="0" smtClean="0"/>
              <a:t>Performance bottle neck</a:t>
            </a:r>
          </a:p>
          <a:p>
            <a:pPr lvl="2" algn="just"/>
            <a:r>
              <a:rPr lang="en-US" dirty="0" smtClean="0"/>
              <a:t>Agents with binding information of specific class of services can be used</a:t>
            </a:r>
          </a:p>
          <a:p>
            <a:pPr lvl="1" algn="just"/>
            <a:r>
              <a:rPr lang="en-US" dirty="0" smtClean="0"/>
              <a:t>Overhead in binding if many short lived clients exist</a:t>
            </a:r>
          </a:p>
        </p:txBody>
      </p:sp>
    </p:spTree>
    <p:extLst>
      <p:ext uri="{BB962C8B-B14F-4D97-AF65-F5344CB8AC3E}">
        <p14:creationId xmlns:p14="http://schemas.microsoft.com/office/powerpoint/2010/main" xmlns="" val="250367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2</a:t>
            </a:r>
          </a:p>
          <a:p>
            <a:pPr lvl="1"/>
            <a:r>
              <a:rPr lang="en-US" dirty="0"/>
              <a:t>2.4. REMOTE PROCEDURE CALL </a:t>
            </a:r>
            <a:endParaRPr lang="en-US" dirty="0" smtClean="0"/>
          </a:p>
          <a:p>
            <a:pPr lvl="1"/>
            <a:r>
              <a:rPr lang="en-US" dirty="0" smtClean="0"/>
              <a:t>2.4.1</a:t>
            </a:r>
            <a:r>
              <a:rPr lang="en-US" dirty="0"/>
              <a:t>. Basic RPC Operation </a:t>
            </a:r>
            <a:endParaRPr lang="en-US" dirty="0" smtClean="0"/>
          </a:p>
          <a:p>
            <a:pPr lvl="1"/>
            <a:r>
              <a:rPr lang="en-US" dirty="0" smtClean="0"/>
              <a:t>2.4.2</a:t>
            </a:r>
            <a:r>
              <a:rPr lang="en-US" dirty="0"/>
              <a:t>. Parameter Passing </a:t>
            </a:r>
            <a:endParaRPr lang="en-US" dirty="0" smtClean="0"/>
          </a:p>
          <a:p>
            <a:pPr lvl="1"/>
            <a:r>
              <a:rPr lang="en-US" dirty="0" smtClean="0"/>
              <a:t>2.4.3</a:t>
            </a:r>
            <a:r>
              <a:rPr lang="en-US" dirty="0"/>
              <a:t>. Dynamic Binding </a:t>
            </a:r>
            <a:endParaRPr lang="en-US" dirty="0" smtClean="0"/>
          </a:p>
          <a:p>
            <a:pPr lvl="1"/>
            <a:r>
              <a:rPr lang="en-US" dirty="0" smtClean="0"/>
              <a:t>2.4.4</a:t>
            </a:r>
            <a:r>
              <a:rPr lang="en-US" dirty="0"/>
              <a:t>. RPC Semantics in the Presence of Failures </a:t>
            </a:r>
            <a:endParaRPr lang="en-US" dirty="0" smtClean="0"/>
          </a:p>
          <a:p>
            <a:pPr lvl="2"/>
            <a:r>
              <a:rPr lang="en-US" dirty="0" smtClean="0"/>
              <a:t>Client </a:t>
            </a:r>
            <a:r>
              <a:rPr lang="en-US" dirty="0"/>
              <a:t>Cannot Locate the </a:t>
            </a:r>
            <a:r>
              <a:rPr lang="en-US" dirty="0" smtClean="0"/>
              <a:t>Server</a:t>
            </a:r>
          </a:p>
          <a:p>
            <a:pPr lvl="2"/>
            <a:r>
              <a:rPr lang="en-US" dirty="0" smtClean="0"/>
              <a:t>Lost </a:t>
            </a:r>
            <a:r>
              <a:rPr lang="en-US" dirty="0"/>
              <a:t>Request Messages </a:t>
            </a:r>
            <a:endParaRPr lang="en-US" dirty="0" smtClean="0"/>
          </a:p>
          <a:p>
            <a:pPr lvl="2"/>
            <a:r>
              <a:rPr lang="en-US" dirty="0" smtClean="0"/>
              <a:t>Lost </a:t>
            </a:r>
            <a:r>
              <a:rPr lang="en-US" dirty="0"/>
              <a:t>Reply messages </a:t>
            </a:r>
            <a:endParaRPr lang="en-US" dirty="0" smtClean="0"/>
          </a:p>
          <a:p>
            <a:pPr lvl="2"/>
            <a:r>
              <a:rPr lang="en-US" dirty="0" smtClean="0"/>
              <a:t>Server </a:t>
            </a:r>
            <a:r>
              <a:rPr lang="en-US" dirty="0"/>
              <a:t>Crashes </a:t>
            </a:r>
            <a:endParaRPr lang="en-US" dirty="0" smtClean="0"/>
          </a:p>
          <a:p>
            <a:pPr lvl="2"/>
            <a:r>
              <a:rPr lang="en-US" dirty="0" smtClean="0"/>
              <a:t>Client </a:t>
            </a:r>
            <a:r>
              <a:rPr lang="en-US" dirty="0"/>
              <a:t>Crashes </a:t>
            </a:r>
            <a:endParaRPr lang="en-US" dirty="0" smtClean="0"/>
          </a:p>
          <a:p>
            <a:pPr lvl="1"/>
            <a:r>
              <a:rPr lang="en-US" dirty="0" smtClean="0"/>
              <a:t>2.4.5</a:t>
            </a:r>
            <a:r>
              <a:rPr lang="en-US" dirty="0"/>
              <a:t>. Implementation Issues</a:t>
            </a:r>
          </a:p>
        </p:txBody>
      </p:sp>
    </p:spTree>
    <p:extLst>
      <p:ext uri="{BB962C8B-B14F-4D97-AF65-F5344CB8AC3E}">
        <p14:creationId xmlns:p14="http://schemas.microsoft.com/office/powerpoint/2010/main" xmlns="" val="1879705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</a:t>
            </a:r>
            <a:r>
              <a:rPr lang="en-US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Implementation of RPC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782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Transparency is the main goal</a:t>
            </a:r>
          </a:p>
          <a:p>
            <a:pPr lvl="1"/>
            <a:r>
              <a:rPr lang="en-US" dirty="0" smtClean="0"/>
              <a:t>Syntactic &amp; Semantic</a:t>
            </a:r>
          </a:p>
          <a:p>
            <a:endParaRPr lang="en-US" dirty="0"/>
          </a:p>
          <a:p>
            <a:r>
              <a:rPr lang="en-US" dirty="0" smtClean="0"/>
              <a:t>RPCs achieve this goal by exploiting the concept of stubs</a:t>
            </a:r>
          </a:p>
          <a:p>
            <a:pPr lvl="1"/>
            <a:r>
              <a:rPr lang="en-US" i="1" dirty="0" smtClean="0"/>
              <a:t>“Every problem in computer science can be solved by adding a layer of abstraction”</a:t>
            </a:r>
          </a:p>
          <a:p>
            <a:endParaRPr lang="en-US" dirty="0" smtClean="0"/>
          </a:p>
          <a:p>
            <a:r>
              <a:rPr lang="en-US" dirty="0" smtClean="0"/>
              <a:t>RPC Packages contain 3 entities</a:t>
            </a:r>
          </a:p>
          <a:p>
            <a:pPr lvl="1"/>
            <a:r>
              <a:rPr lang="en-US" dirty="0" smtClean="0"/>
              <a:t>Client/Server process</a:t>
            </a:r>
          </a:p>
          <a:p>
            <a:pPr lvl="1"/>
            <a:r>
              <a:rPr lang="en-US" dirty="0" smtClean="0"/>
              <a:t>Client/Server Stub</a:t>
            </a:r>
          </a:p>
          <a:p>
            <a:pPr lvl="1"/>
            <a:r>
              <a:rPr lang="en-US" dirty="0" smtClean="0"/>
              <a:t>RPC runtime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09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Client/Server process</a:t>
            </a:r>
          </a:p>
          <a:p>
            <a:endParaRPr lang="en-US" dirty="0" smtClean="0"/>
          </a:p>
          <a:p>
            <a:r>
              <a:rPr lang="en-US" dirty="0" smtClean="0"/>
              <a:t>Client Stub</a:t>
            </a:r>
          </a:p>
          <a:p>
            <a:pPr lvl="1"/>
            <a:r>
              <a:rPr lang="en-US" dirty="0" smtClean="0"/>
              <a:t>Packs the specification of the target RPC and arguments into a message and unpacks on receipt of result</a:t>
            </a:r>
          </a:p>
          <a:p>
            <a:endParaRPr lang="en-US" dirty="0" smtClean="0"/>
          </a:p>
          <a:p>
            <a:r>
              <a:rPr lang="en-US" dirty="0" smtClean="0"/>
              <a:t>Server Stub</a:t>
            </a:r>
            <a:endParaRPr lang="en-US" dirty="0"/>
          </a:p>
          <a:p>
            <a:pPr lvl="1"/>
            <a:r>
              <a:rPr lang="en-US" dirty="0" smtClean="0"/>
              <a:t>Unpacks the call message and packs the result</a:t>
            </a:r>
          </a:p>
          <a:p>
            <a:endParaRPr lang="en-US" dirty="0" smtClean="0"/>
          </a:p>
          <a:p>
            <a:r>
              <a:rPr lang="en-US" dirty="0" smtClean="0"/>
              <a:t>RPC runtime</a:t>
            </a:r>
          </a:p>
          <a:p>
            <a:pPr lvl="1"/>
            <a:r>
              <a:rPr lang="en-US" dirty="0" smtClean="0"/>
              <a:t>Handles transmission</a:t>
            </a:r>
          </a:p>
          <a:p>
            <a:pPr lvl="2"/>
            <a:r>
              <a:rPr lang="en-US" dirty="0" smtClean="0"/>
              <a:t>Interacts with binding agent</a:t>
            </a:r>
          </a:p>
          <a:p>
            <a:pPr lvl="1"/>
            <a:r>
              <a:rPr lang="en-US" dirty="0" smtClean="0"/>
              <a:t>Handles retransmission, call semantics,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15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caller places arguments to the procedure (located at remote place) in some specified location and format.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Control is then transferred to the sequence of instructions that constitute the body of remote procedure.</a:t>
            </a:r>
          </a:p>
          <a:p>
            <a:endParaRPr lang="en-US" dirty="0"/>
          </a:p>
          <a:p>
            <a:r>
              <a:rPr lang="en-US" dirty="0" smtClean="0"/>
              <a:t>Procedure is executed.</a:t>
            </a:r>
          </a:p>
          <a:p>
            <a:endParaRPr lang="en-US" dirty="0"/>
          </a:p>
          <a:p>
            <a:r>
              <a:rPr lang="en-US" dirty="0" smtClean="0"/>
              <a:t>After execution, the control (and data as result) is returned back to caller.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430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rpc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19050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Call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2551" y="37338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pack</a:t>
            </a:r>
          </a:p>
        </p:txBody>
      </p:sp>
      <p:sp>
        <p:nvSpPr>
          <p:cNvPr id="6" name="Rectangle 5"/>
          <p:cNvSpPr/>
          <p:nvPr/>
        </p:nvSpPr>
        <p:spPr>
          <a:xfrm>
            <a:off x="2468880" y="54102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send</a:t>
            </a:r>
          </a:p>
        </p:txBody>
      </p:sp>
      <p:sp>
        <p:nvSpPr>
          <p:cNvPr id="7" name="Rectangle 6"/>
          <p:cNvSpPr/>
          <p:nvPr/>
        </p:nvSpPr>
        <p:spPr>
          <a:xfrm>
            <a:off x="4114800" y="19050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Return</a:t>
            </a:r>
          </a:p>
        </p:txBody>
      </p:sp>
      <p:sp>
        <p:nvSpPr>
          <p:cNvPr id="8" name="Rectangle 7"/>
          <p:cNvSpPr/>
          <p:nvPr/>
        </p:nvSpPr>
        <p:spPr>
          <a:xfrm>
            <a:off x="4128951" y="37338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unpack</a:t>
            </a:r>
          </a:p>
        </p:txBody>
      </p:sp>
      <p:sp>
        <p:nvSpPr>
          <p:cNvPr id="9" name="Rectangle 8"/>
          <p:cNvSpPr/>
          <p:nvPr/>
        </p:nvSpPr>
        <p:spPr>
          <a:xfrm>
            <a:off x="4145280" y="50292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receive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10400" y="1898469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Result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24551" y="3727269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40880" y="50292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send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86800" y="1898469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Body of RPC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700951" y="3727269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unpack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717280" y="5403669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receive</a:t>
            </a:r>
          </a:p>
        </p:txBody>
      </p:sp>
      <p:cxnSp>
        <p:nvCxnSpPr>
          <p:cNvPr id="17" name="Straight Arrow Connector 16"/>
          <p:cNvCxnSpPr>
            <a:stCxn id="4" idx="2"/>
            <a:endCxn id="5" idx="0"/>
          </p:cNvCxnSpPr>
          <p:nvPr/>
        </p:nvCxnSpPr>
        <p:spPr>
          <a:xfrm>
            <a:off x="3086101" y="2438400"/>
            <a:ext cx="14151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6" idx="0"/>
          </p:cNvCxnSpPr>
          <p:nvPr/>
        </p:nvCxnSpPr>
        <p:spPr>
          <a:xfrm>
            <a:off x="3100252" y="4267200"/>
            <a:ext cx="16329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764280" y="5860870"/>
            <a:ext cx="4953000" cy="65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H="1" flipV="1">
            <a:off x="9348652" y="4260669"/>
            <a:ext cx="16329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0"/>
            <a:endCxn id="13" idx="2"/>
          </p:cNvCxnSpPr>
          <p:nvPr/>
        </p:nvCxnSpPr>
        <p:spPr>
          <a:xfrm flipH="1" flipV="1">
            <a:off x="9334501" y="2431869"/>
            <a:ext cx="14151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1"/>
            <a:endCxn id="10" idx="3"/>
          </p:cNvCxnSpPr>
          <p:nvPr/>
        </p:nvCxnSpPr>
        <p:spPr>
          <a:xfrm flipH="1">
            <a:off x="8305800" y="2165169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2"/>
            <a:endCxn id="11" idx="0"/>
          </p:cNvCxnSpPr>
          <p:nvPr/>
        </p:nvCxnSpPr>
        <p:spPr>
          <a:xfrm>
            <a:off x="7658101" y="2431869"/>
            <a:ext cx="14151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12" idx="0"/>
          </p:cNvCxnSpPr>
          <p:nvPr/>
        </p:nvCxnSpPr>
        <p:spPr>
          <a:xfrm>
            <a:off x="7672252" y="4260670"/>
            <a:ext cx="16329" cy="7685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1"/>
            <a:endCxn id="9" idx="3"/>
          </p:cNvCxnSpPr>
          <p:nvPr/>
        </p:nvCxnSpPr>
        <p:spPr>
          <a:xfrm flipH="1">
            <a:off x="5440680" y="52959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9" idx="0"/>
            <a:endCxn id="8" idx="2"/>
          </p:cNvCxnSpPr>
          <p:nvPr/>
        </p:nvCxnSpPr>
        <p:spPr>
          <a:xfrm flipH="1" flipV="1">
            <a:off x="4776652" y="4267200"/>
            <a:ext cx="16329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0"/>
            <a:endCxn id="7" idx="2"/>
          </p:cNvCxnSpPr>
          <p:nvPr/>
        </p:nvCxnSpPr>
        <p:spPr>
          <a:xfrm flipH="1" flipV="1">
            <a:off x="4762501" y="2438400"/>
            <a:ext cx="14151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617067" y="2075600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Client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24001" y="3733801"/>
            <a:ext cx="835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Client</a:t>
            </a:r>
          </a:p>
          <a:p>
            <a:r>
              <a:rPr lang="en-US" dirty="0">
                <a:solidFill>
                  <a:prstClr val="black"/>
                </a:solidFill>
              </a:rPr>
              <a:t>Stub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416222" y="5410201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RPC</a:t>
            </a:r>
          </a:p>
          <a:p>
            <a:r>
              <a:rPr lang="en-US" dirty="0">
                <a:solidFill>
                  <a:prstClr val="black"/>
                </a:solidFill>
              </a:rPr>
              <a:t>Runtime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09211" y="4649570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RPC</a:t>
            </a:r>
          </a:p>
          <a:p>
            <a:r>
              <a:rPr lang="en-US" dirty="0">
                <a:solidFill>
                  <a:prstClr val="black"/>
                </a:solidFill>
              </a:rPr>
              <a:t>Runtime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19801" y="3727270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Server</a:t>
            </a:r>
          </a:p>
          <a:p>
            <a:r>
              <a:rPr lang="en-US" dirty="0">
                <a:solidFill>
                  <a:prstClr val="black"/>
                </a:solidFill>
              </a:rPr>
              <a:t>Stub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05396" y="2043334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xmlns="" val="362472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Stub-Generation can be done in 2 ways:</a:t>
            </a:r>
          </a:p>
          <a:p>
            <a:endParaRPr lang="en-US" dirty="0" smtClean="0"/>
          </a:p>
          <a:p>
            <a:r>
              <a:rPr lang="en-US" dirty="0" smtClean="0"/>
              <a:t>Manually</a:t>
            </a:r>
          </a:p>
          <a:p>
            <a:pPr lvl="1"/>
            <a:r>
              <a:rPr lang="en-US" dirty="0" smtClean="0"/>
              <a:t>RPC programmer provides a set of translation functions from which a user can construct his or her own stubs.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Easy to implement and can handle complex parameter types.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200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Automatically</a:t>
            </a:r>
            <a:endParaRPr lang="en-US" dirty="0"/>
          </a:p>
          <a:p>
            <a:pPr lvl="1"/>
            <a:r>
              <a:rPr lang="en-US" dirty="0" smtClean="0"/>
              <a:t>Uses IDL (Interface Definition Language) to define the Interface.</a:t>
            </a:r>
          </a:p>
          <a:p>
            <a:pPr lvl="1"/>
            <a:r>
              <a:rPr lang="en-US" dirty="0" smtClean="0"/>
              <a:t>ID is a list of procedure signatures, their arguments, and result types – all provided by the  Interface.</a:t>
            </a:r>
          </a:p>
          <a:p>
            <a:pPr lvl="1"/>
            <a:r>
              <a:rPr lang="en-US" dirty="0" smtClean="0"/>
              <a:t>Also contains:</a:t>
            </a:r>
          </a:p>
          <a:p>
            <a:pPr lvl="2"/>
            <a:r>
              <a:rPr lang="en-US" dirty="0" smtClean="0"/>
              <a:t>Constants, Enumerated types, &amp; so on to be used by both Client &amp; Server.</a:t>
            </a:r>
          </a:p>
          <a:p>
            <a:pPr lvl="2"/>
            <a:r>
              <a:rPr lang="en-US" dirty="0" smtClean="0"/>
              <a:t>Whether argument(s) is input type or output type or both</a:t>
            </a:r>
          </a:p>
          <a:p>
            <a:pPr lvl="3"/>
            <a:r>
              <a:rPr lang="en-US" dirty="0" smtClean="0"/>
              <a:t>Input type are copied from Client to Server</a:t>
            </a:r>
          </a:p>
          <a:p>
            <a:pPr lvl="3"/>
            <a:r>
              <a:rPr lang="en-US" dirty="0" smtClean="0"/>
              <a:t>Output type are copied from Server to Client</a:t>
            </a:r>
          </a:p>
          <a:p>
            <a:pPr lvl="1"/>
            <a:r>
              <a:rPr lang="en-US" dirty="0" smtClean="0"/>
              <a:t>Server exports that interface while client imports it.</a:t>
            </a:r>
          </a:p>
          <a:p>
            <a:pPr lvl="1"/>
            <a:r>
              <a:rPr lang="en-US" dirty="0" smtClean="0"/>
              <a:t>Hence, Compile-time type checking is possible.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070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IDL Compiler</a:t>
            </a:r>
          </a:p>
          <a:p>
            <a:pPr lvl="1"/>
            <a:r>
              <a:rPr lang="en-US" dirty="0" smtClean="0"/>
              <a:t>Uses the Interface-definition to create (automatically) Client and Server stubs.</a:t>
            </a:r>
          </a:p>
          <a:p>
            <a:pPr lvl="1"/>
            <a:r>
              <a:rPr lang="en-US" dirty="0" smtClean="0"/>
              <a:t>Uses the Interface-definition to create routines for </a:t>
            </a:r>
            <a:r>
              <a:rPr lang="en-US" b="1" i="1" dirty="0" smtClean="0"/>
              <a:t>argument-marshaling</a:t>
            </a:r>
            <a:r>
              <a:rPr lang="en-US" i="1" dirty="0" smtClean="0"/>
              <a:t> and </a:t>
            </a:r>
            <a:r>
              <a:rPr lang="en-US" b="1" i="1" dirty="0" smtClean="0"/>
              <a:t>un-marshaling.</a:t>
            </a:r>
          </a:p>
          <a:p>
            <a:pPr lvl="2"/>
            <a:r>
              <a:rPr lang="en-US" dirty="0" smtClean="0"/>
              <a:t>Marshaling means taking data and converting it into suitable form for transmission.</a:t>
            </a:r>
          </a:p>
          <a:p>
            <a:pPr lvl="1"/>
            <a:r>
              <a:rPr lang="en-US" dirty="0" smtClean="0"/>
              <a:t>Uses the interface-definition to create other files.</a:t>
            </a:r>
          </a:p>
          <a:p>
            <a:pPr lvl="1"/>
            <a:r>
              <a:rPr lang="en-US" b="1" dirty="0" smtClean="0"/>
              <a:t>Interface </a:t>
            </a:r>
            <a:r>
              <a:rPr lang="en-US" b="1" dirty="0" err="1" smtClean="0"/>
              <a:t>sum_svc</a:t>
            </a:r>
            <a:endParaRPr lang="en-US" b="1" dirty="0" smtClean="0"/>
          </a:p>
          <a:p>
            <a:pPr marL="685800" lvl="2" indent="0">
              <a:buNone/>
            </a:pPr>
            <a:r>
              <a:rPr lang="en-US" b="1" dirty="0" smtClean="0"/>
              <a:t>   {</a:t>
            </a:r>
          </a:p>
          <a:p>
            <a:pPr marL="685800" lvl="2" indent="0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sum</a:t>
            </a:r>
          </a:p>
          <a:p>
            <a:pPr marL="685800" lvl="2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{</a:t>
            </a:r>
          </a:p>
          <a:p>
            <a:pPr marL="685800" lvl="2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[in] </a:t>
            </a:r>
            <a:r>
              <a:rPr lang="en-US" b="1" dirty="0" err="1" smtClean="0"/>
              <a:t>int</a:t>
            </a:r>
            <a:r>
              <a:rPr lang="en-US" b="1" dirty="0" smtClean="0"/>
              <a:t> x;</a:t>
            </a:r>
          </a:p>
          <a:p>
            <a:pPr marL="685800" lvl="2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[in] </a:t>
            </a:r>
            <a:r>
              <a:rPr lang="en-US" b="1" dirty="0" err="1" smtClean="0"/>
              <a:t>int</a:t>
            </a:r>
            <a:r>
              <a:rPr lang="en-US" b="1" dirty="0" smtClean="0"/>
              <a:t> y;</a:t>
            </a:r>
          </a:p>
          <a:p>
            <a:pPr marL="685800" lvl="2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};</a:t>
            </a:r>
          </a:p>
          <a:p>
            <a:pPr marL="685800" lvl="2" indent="0">
              <a:buNone/>
            </a:pPr>
            <a:r>
              <a:rPr lang="en-US" b="1" dirty="0" smtClean="0"/>
              <a:t>	 }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281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</a:t>
            </a:r>
            <a:r>
              <a:rPr lang="en-US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387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Callback RPC</a:t>
            </a:r>
          </a:p>
          <a:p>
            <a:pPr lvl="1"/>
            <a:r>
              <a:rPr lang="en-US" dirty="0" smtClean="0"/>
              <a:t>Client-Server relationship fits with RPCs; but peer-to-peer relationship is required by some applications.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 A remote-interactive application may need user to input some data periodically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Callback RPCs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dirty="0" smtClean="0"/>
              <a:t>RPC is called by Client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dirty="0" smtClean="0"/>
              <a:t>Server executes some part of RPC and calls the Client back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dirty="0" smtClean="0"/>
              <a:t>Client processes and returns the requested data to server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dirty="0" smtClean="0"/>
              <a:t>Step 2 &amp; 3 can happen multiple times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dirty="0" smtClean="0"/>
              <a:t>Finally, server returns the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82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05200" y="1865811"/>
            <a:ext cx="0" cy="3624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048000" y="1408611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Client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6934200" y="14478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Server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05200" y="2209800"/>
            <a:ext cx="3657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Isosceles Triangle 14"/>
          <p:cNvSpPr/>
          <p:nvPr/>
        </p:nvSpPr>
        <p:spPr>
          <a:xfrm rot="400963">
            <a:off x="4527917" y="1915922"/>
            <a:ext cx="15240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RPC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162800" y="2743201"/>
            <a:ext cx="0" cy="724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352800" y="3468190"/>
            <a:ext cx="3810000" cy="4757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 rot="21196274">
            <a:off x="4209209" y="3087071"/>
            <a:ext cx="2488589" cy="5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callback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429000" y="3999412"/>
            <a:ext cx="0" cy="724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429000" y="4738552"/>
            <a:ext cx="3657600" cy="3668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086600" y="5105400"/>
            <a:ext cx="0" cy="3624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086600" y="5581106"/>
            <a:ext cx="0" cy="3624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276600" y="5925096"/>
            <a:ext cx="3810000" cy="4757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Isosceles Triangle 31"/>
          <p:cNvSpPr/>
          <p:nvPr/>
        </p:nvSpPr>
        <p:spPr>
          <a:xfrm rot="21196274">
            <a:off x="4133009" y="5543977"/>
            <a:ext cx="2488589" cy="5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Result</a:t>
            </a:r>
          </a:p>
        </p:txBody>
      </p:sp>
      <p:sp>
        <p:nvSpPr>
          <p:cNvPr id="33" name="Isosceles Triangle 32"/>
          <p:cNvSpPr/>
          <p:nvPr/>
        </p:nvSpPr>
        <p:spPr>
          <a:xfrm rot="389266">
            <a:off x="3931234" y="3911845"/>
            <a:ext cx="2856927" cy="959022"/>
          </a:xfrm>
          <a:prstGeom prst="triangle">
            <a:avLst>
              <a:gd name="adj" fmla="val 497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Callback result</a:t>
            </a:r>
          </a:p>
        </p:txBody>
      </p:sp>
    </p:spTree>
    <p:extLst>
      <p:ext uri="{BB962C8B-B14F-4D97-AF65-F5344CB8AC3E}">
        <p14:creationId xmlns:p14="http://schemas.microsoft.com/office/powerpoint/2010/main" xmlns="" val="354481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32" grpId="0" animBg="1"/>
      <p:bldP spid="3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3 Issues in Callback RPC</a:t>
            </a:r>
          </a:p>
          <a:p>
            <a:pPr lvl="1"/>
            <a:r>
              <a:rPr lang="en-US" dirty="0" smtClean="0"/>
              <a:t>Providing Server with Client’s handle</a:t>
            </a:r>
          </a:p>
          <a:p>
            <a:pPr lvl="2"/>
            <a:r>
              <a:rPr lang="en-US" dirty="0" smtClean="0"/>
              <a:t>Client that uses Callback RPC should use </a:t>
            </a:r>
            <a:r>
              <a:rPr lang="en-US" b="1" dirty="0" smtClean="0"/>
              <a:t>transient but unique identifier</a:t>
            </a:r>
            <a:r>
              <a:rPr lang="en-US" dirty="0" smtClean="0"/>
              <a:t> for Callback service and hence should register with binding agent.</a:t>
            </a:r>
          </a:p>
          <a:p>
            <a:pPr lvl="2"/>
            <a:r>
              <a:rPr lang="en-US" dirty="0" smtClean="0"/>
              <a:t>This identification should be passed to server during RPC call.</a:t>
            </a:r>
          </a:p>
          <a:p>
            <a:pPr lvl="2"/>
            <a:r>
              <a:rPr lang="en-US" dirty="0" smtClean="0"/>
              <a:t>The Server should invoke the RPC on Client for Callback RPC</a:t>
            </a:r>
          </a:p>
          <a:p>
            <a:pPr lvl="3"/>
            <a:r>
              <a:rPr lang="en-US" dirty="0" smtClean="0"/>
              <a:t>Peer-to-peer relationship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Making Client process to wait</a:t>
            </a:r>
          </a:p>
          <a:p>
            <a:pPr lvl="2"/>
            <a:r>
              <a:rPr lang="en-US" dirty="0" smtClean="0"/>
              <a:t>Primitive should be synchronous/blocking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Handling Deadlocks</a:t>
            </a:r>
          </a:p>
          <a:p>
            <a:pPr lvl="2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305800" y="43434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P1</a:t>
            </a:r>
          </a:p>
        </p:txBody>
      </p:sp>
      <p:sp>
        <p:nvSpPr>
          <p:cNvPr id="6" name="Oval 5"/>
          <p:cNvSpPr/>
          <p:nvPr/>
        </p:nvSpPr>
        <p:spPr>
          <a:xfrm>
            <a:off x="7391400" y="5817326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P2</a:t>
            </a:r>
          </a:p>
        </p:txBody>
      </p:sp>
      <p:sp>
        <p:nvSpPr>
          <p:cNvPr id="7" name="Oval 6"/>
          <p:cNvSpPr/>
          <p:nvPr/>
        </p:nvSpPr>
        <p:spPr>
          <a:xfrm>
            <a:off x="9372600" y="5817326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P3</a:t>
            </a:r>
          </a:p>
        </p:txBody>
      </p:sp>
      <p:cxnSp>
        <p:nvCxnSpPr>
          <p:cNvPr id="9" name="Straight Arrow Connector 8"/>
          <p:cNvCxnSpPr>
            <a:stCxn id="5" idx="3"/>
            <a:endCxn id="6" idx="0"/>
          </p:cNvCxnSpPr>
          <p:nvPr/>
        </p:nvCxnSpPr>
        <p:spPr>
          <a:xfrm flipH="1">
            <a:off x="7734301" y="4798686"/>
            <a:ext cx="671933" cy="10186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6"/>
            <a:endCxn id="7" idx="2"/>
          </p:cNvCxnSpPr>
          <p:nvPr/>
        </p:nvCxnSpPr>
        <p:spPr>
          <a:xfrm>
            <a:off x="8077200" y="6084026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5" idx="5"/>
          </p:cNvCxnSpPr>
          <p:nvPr/>
        </p:nvCxnSpPr>
        <p:spPr>
          <a:xfrm flipH="1" flipV="1">
            <a:off x="8891168" y="4798686"/>
            <a:ext cx="824333" cy="10186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07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Broadcast RPC</a:t>
            </a:r>
          </a:p>
          <a:p>
            <a:pPr lvl="1"/>
            <a:r>
              <a:rPr lang="en-US" dirty="0" smtClean="0"/>
              <a:t>1-to-1 relationship fits with RPCs; but 1-to-many relationship is required by some applications.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 An update to a file replicated at n-nodes.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 ways:</a:t>
            </a:r>
          </a:p>
          <a:p>
            <a:pPr lvl="2"/>
            <a:r>
              <a:rPr lang="en-US" dirty="0" smtClean="0"/>
              <a:t>Use of special broadcast primitive that is processed by </a:t>
            </a:r>
            <a:r>
              <a:rPr lang="en-US" b="1" dirty="0" smtClean="0"/>
              <a:t>binding-agent</a:t>
            </a:r>
            <a:r>
              <a:rPr lang="en-US" dirty="0" smtClean="0"/>
              <a:t> for calling RPCs in multiple servers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Use of special broadcast port to which all nodes are connected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7919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Batch-Mode RPC</a:t>
            </a:r>
          </a:p>
          <a:p>
            <a:pPr lvl="1"/>
            <a:r>
              <a:rPr lang="en-US" dirty="0" smtClean="0"/>
              <a:t>RPC are </a:t>
            </a:r>
            <a:r>
              <a:rPr lang="en-US" b="1" dirty="0" smtClean="0"/>
              <a:t>not </a:t>
            </a:r>
            <a:r>
              <a:rPr lang="en-US" dirty="0" smtClean="0"/>
              <a:t>called frequently but some applications may call RPCs frequently.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To reduce the overhead of sending every individual RPC independently and individual waiting time, they can be buffered at client and sent to server in a batch.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prime requisite of this mode is that client shouldn’t require the reply for the sequence of requests.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to queue?</a:t>
            </a:r>
          </a:p>
          <a:p>
            <a:pPr lvl="2"/>
            <a:r>
              <a:rPr lang="en-US" dirty="0" smtClean="0"/>
              <a:t>Pre-defined interval</a:t>
            </a:r>
          </a:p>
          <a:p>
            <a:pPr lvl="2"/>
            <a:r>
              <a:rPr lang="en-US" dirty="0" smtClean="0"/>
              <a:t>Pre-defined number</a:t>
            </a:r>
          </a:p>
          <a:p>
            <a:pPr lvl="2"/>
            <a:r>
              <a:rPr lang="en-US" dirty="0" smtClean="0"/>
              <a:t>Buffer space</a:t>
            </a:r>
          </a:p>
        </p:txBody>
      </p:sp>
    </p:spTree>
    <p:extLst>
      <p:ext uri="{BB962C8B-B14F-4D97-AF65-F5344CB8AC3E}">
        <p14:creationId xmlns:p14="http://schemas.microsoft.com/office/powerpoint/2010/main" xmlns="" val="35138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remote-procedure does not reside in the address space of the calling process.</a:t>
            </a:r>
          </a:p>
          <a:p>
            <a:endParaRPr lang="en-US" dirty="0"/>
          </a:p>
          <a:p>
            <a:r>
              <a:rPr lang="en-US" dirty="0" smtClean="0"/>
              <a:t>The remote-procedure may be on the same computer or on a different computer; thus parameters and results are complicated.</a:t>
            </a:r>
          </a:p>
          <a:p>
            <a:endParaRPr lang="en-US" dirty="0"/>
          </a:p>
          <a:p>
            <a:r>
              <a:rPr lang="en-US" dirty="0" smtClean="0"/>
              <a:t>Machines can crash or network may fail.</a:t>
            </a:r>
          </a:p>
        </p:txBody>
      </p:sp>
    </p:spTree>
    <p:extLst>
      <p:ext uri="{BB962C8B-B14F-4D97-AF65-F5344CB8AC3E}">
        <p14:creationId xmlns:p14="http://schemas.microsoft.com/office/powerpoint/2010/main" xmlns="" val="8169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Complicated RPC</a:t>
            </a:r>
          </a:p>
          <a:p>
            <a:pPr lvl="1"/>
            <a:r>
              <a:rPr lang="en-US" b="1" dirty="0" smtClean="0"/>
              <a:t>Long Duration Calls</a:t>
            </a:r>
          </a:p>
          <a:p>
            <a:pPr lvl="2"/>
            <a:r>
              <a:rPr lang="en-US" dirty="0" smtClean="0"/>
              <a:t>Some mechanism is to be established to keep the parties in sync.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1) Periodically, send a probe packet to server which is acknowledged immediately. </a:t>
            </a:r>
          </a:p>
          <a:p>
            <a:pPr lvl="2"/>
            <a:r>
              <a:rPr lang="en-US" dirty="0" smtClean="0"/>
              <a:t>The packet contains message identifier of last call.</a:t>
            </a:r>
          </a:p>
          <a:p>
            <a:pPr lvl="2"/>
            <a:r>
              <a:rPr lang="en-US" dirty="0" smtClean="0"/>
              <a:t>The acknowledge may contain </a:t>
            </a:r>
            <a:r>
              <a:rPr lang="en-US" b="1" i="1" dirty="0" smtClean="0"/>
              <a:t>processing </a:t>
            </a:r>
            <a:r>
              <a:rPr lang="en-US" i="1" dirty="0" smtClean="0"/>
              <a:t>or</a:t>
            </a:r>
            <a:r>
              <a:rPr lang="en-US" b="1" i="1" dirty="0" smtClean="0"/>
              <a:t> failed.</a:t>
            </a:r>
          </a:p>
          <a:p>
            <a:pPr lvl="2"/>
            <a:endParaRPr lang="en-US" b="1" i="1" dirty="0" smtClean="0"/>
          </a:p>
          <a:p>
            <a:pPr lvl="1"/>
            <a:r>
              <a:rPr lang="en-US" dirty="0" smtClean="0"/>
              <a:t>2) Periodically, an acknowledgment is generated by Server to tell Client that I am processing the request</a:t>
            </a:r>
          </a:p>
          <a:p>
            <a:pPr lvl="2"/>
            <a:r>
              <a:rPr lang="en-US" dirty="0" smtClean="0"/>
              <a:t>If the </a:t>
            </a:r>
            <a:r>
              <a:rPr lang="en-US" dirty="0" err="1" smtClean="0"/>
              <a:t>ack</a:t>
            </a:r>
            <a:r>
              <a:rPr lang="en-US" dirty="0" smtClean="0"/>
              <a:t> is not received, then Client assumes Server has crashed or n/w has failed. 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602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Complicated RPC</a:t>
            </a:r>
          </a:p>
          <a:p>
            <a:pPr lvl="1"/>
            <a:r>
              <a:rPr lang="en-US" b="1" dirty="0" smtClean="0"/>
              <a:t>Long Message Calls</a:t>
            </a:r>
          </a:p>
          <a:p>
            <a:pPr lvl="2"/>
            <a:r>
              <a:rPr lang="en-US" dirty="0" smtClean="0"/>
              <a:t>Some mechanism is to be established if the arguments do not fit in a single packet.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1) Use several physical RPCs for one logical RPC</a:t>
            </a:r>
          </a:p>
          <a:p>
            <a:pPr lvl="2"/>
            <a:r>
              <a:rPr lang="en-US" dirty="0" smtClean="0"/>
              <a:t>Fixed overhead in each individual RPC</a:t>
            </a:r>
          </a:p>
          <a:p>
            <a:pPr lvl="2"/>
            <a:endParaRPr lang="en-US" b="1" i="1" dirty="0" smtClean="0"/>
          </a:p>
          <a:p>
            <a:pPr lvl="1"/>
            <a:r>
              <a:rPr lang="en-US" dirty="0" smtClean="0"/>
              <a:t>2) Fragment at lower-level in protocol hierarchy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95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</a:t>
            </a:r>
            <a:r>
              <a:rPr lang="en-US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RPC in LINUX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32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Stub Generation</a:t>
            </a:r>
          </a:p>
          <a:p>
            <a:pPr lvl="1"/>
            <a:r>
              <a:rPr lang="en-US" dirty="0" smtClean="0"/>
              <a:t>Both Automatic and Manual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Procedure Arguments &amp; Result</a:t>
            </a:r>
          </a:p>
          <a:p>
            <a:pPr lvl="1"/>
            <a:r>
              <a:rPr lang="en-US" dirty="0" smtClean="0"/>
              <a:t>Accepts </a:t>
            </a:r>
            <a:r>
              <a:rPr lang="en-US" b="1" dirty="0" smtClean="0"/>
              <a:t>only one argument </a:t>
            </a:r>
            <a:r>
              <a:rPr lang="en-US" dirty="0" smtClean="0"/>
              <a:t>and returns on result</a:t>
            </a:r>
          </a:p>
          <a:p>
            <a:pPr lvl="1"/>
            <a:r>
              <a:rPr lang="en-US" dirty="0" smtClean="0"/>
              <a:t>Multiple arguments can be packed into a single one and then sent</a:t>
            </a:r>
          </a:p>
          <a:p>
            <a:pPr lvl="2"/>
            <a:r>
              <a:rPr lang="en-US" dirty="0" smtClean="0"/>
              <a:t>Like structure in case of C Language</a:t>
            </a:r>
          </a:p>
          <a:p>
            <a:pPr lvl="1"/>
            <a:r>
              <a:rPr lang="en-US" dirty="0" smtClean="0"/>
              <a:t>UNIX RPCs have 2 arguments – pointer to single argument </a:t>
            </a:r>
            <a:r>
              <a:rPr lang="en-US" dirty="0" err="1" smtClean="0"/>
              <a:t>struct</a:t>
            </a:r>
            <a:r>
              <a:rPr lang="en-US" dirty="0" smtClean="0"/>
              <a:t> and handle of client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Marshaling</a:t>
            </a:r>
          </a:p>
          <a:p>
            <a:pPr lvl="1"/>
            <a:r>
              <a:rPr lang="en-US" dirty="0" smtClean="0"/>
              <a:t>RPC-runtime library has procedures used by stubs for marshaling some basic data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1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Call Semantics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 err="1" smtClean="0"/>
              <a:t>atleast</a:t>
            </a:r>
            <a:r>
              <a:rPr lang="en-US" dirty="0" smtClean="0"/>
              <a:t>-once call semantics</a:t>
            </a:r>
          </a:p>
          <a:p>
            <a:pPr lvl="1"/>
            <a:r>
              <a:rPr lang="en-US" dirty="0" smtClean="0"/>
              <a:t>Timeout=5 seconds, retries = 5 times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Exception Handling</a:t>
            </a:r>
          </a:p>
          <a:p>
            <a:pPr lvl="1"/>
            <a:r>
              <a:rPr lang="en-US" dirty="0" smtClean="0"/>
              <a:t>Error Strings or global </a:t>
            </a:r>
            <a:r>
              <a:rPr lang="en-US" b="1" dirty="0" err="1" smtClean="0"/>
              <a:t>stderr</a:t>
            </a:r>
            <a:r>
              <a:rPr lang="en-US" dirty="0" smtClean="0"/>
              <a:t> variable</a:t>
            </a:r>
          </a:p>
          <a:p>
            <a:endParaRPr lang="en-US" dirty="0"/>
          </a:p>
          <a:p>
            <a:r>
              <a:rPr lang="en-US" dirty="0" smtClean="0"/>
              <a:t>Binding</a:t>
            </a:r>
          </a:p>
          <a:p>
            <a:pPr lvl="1"/>
            <a:r>
              <a:rPr lang="en-US" dirty="0" smtClean="0"/>
              <a:t>No n/w wide client server binding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Server-Node has a local-binding agent called </a:t>
            </a:r>
            <a:r>
              <a:rPr lang="en-US" b="1" dirty="0" err="1" smtClean="0"/>
              <a:t>portmapper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maintains a database of each service identified by its program number, version number and its map to port-number.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Clients has to explicitly mention the hostname of server</a:t>
            </a:r>
          </a:p>
          <a:p>
            <a:pPr lvl="2"/>
            <a:r>
              <a:rPr lang="en-US" b="1" dirty="0" smtClean="0"/>
              <a:t>Location Transparency is compromised</a:t>
            </a:r>
          </a:p>
        </p:txBody>
      </p:sp>
    </p:spTree>
    <p:extLst>
      <p:ext uri="{BB962C8B-B14F-4D97-AF65-F5344CB8AC3E}">
        <p14:creationId xmlns:p14="http://schemas.microsoft.com/office/powerpoint/2010/main" xmlns="" val="41277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No authentication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UNIX Style</a:t>
            </a:r>
          </a:p>
          <a:p>
            <a:pPr lvl="2"/>
            <a:r>
              <a:rPr lang="en-US" dirty="0" smtClean="0"/>
              <a:t>Using UID and GID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DES Style</a:t>
            </a:r>
          </a:p>
          <a:p>
            <a:pPr lvl="2"/>
            <a:r>
              <a:rPr lang="en-US" dirty="0" smtClean="0"/>
              <a:t>Each user has a unique </a:t>
            </a:r>
            <a:r>
              <a:rPr lang="en-US" b="1" dirty="0" err="1" smtClean="0"/>
              <a:t>netname</a:t>
            </a:r>
            <a:r>
              <a:rPr lang="en-US" dirty="0" smtClean="0"/>
              <a:t> which is sent in encrypted form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27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Classes of RPC </a:t>
            </a:r>
          </a:p>
          <a:p>
            <a:pPr lvl="1"/>
            <a:r>
              <a:rPr lang="en-US" dirty="0" smtClean="0"/>
              <a:t>Asynchronous RPC</a:t>
            </a:r>
          </a:p>
          <a:p>
            <a:pPr lvl="2"/>
            <a:r>
              <a:rPr lang="en-US" dirty="0" smtClean="0"/>
              <a:t>Set timeout  to zero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Callback RPC</a:t>
            </a:r>
          </a:p>
          <a:p>
            <a:pPr lvl="2"/>
            <a:r>
              <a:rPr lang="en-US" dirty="0" smtClean="0"/>
              <a:t>Register Client process as Server on local </a:t>
            </a:r>
            <a:r>
              <a:rPr lang="en-US" dirty="0" err="1" smtClean="0"/>
              <a:t>portmapper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Broadcast RPC</a:t>
            </a:r>
          </a:p>
          <a:p>
            <a:pPr lvl="2"/>
            <a:r>
              <a:rPr lang="en-US" dirty="0" smtClean="0"/>
              <a:t>Call is directed to all </a:t>
            </a:r>
            <a:r>
              <a:rPr lang="en-US" dirty="0" err="1" smtClean="0"/>
              <a:t>portmappers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Batch mode</a:t>
            </a:r>
          </a:p>
          <a:p>
            <a:pPr lvl="2"/>
            <a:r>
              <a:rPr lang="en-US" dirty="0" smtClean="0"/>
              <a:t>Using queuing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448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</a:t>
            </a:r>
            <a:r>
              <a:rPr lang="en-US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Synchronization in Distributed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145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rules are to be followed in an OS for sharing resources among concurrently executing programs to get correct results – Synchronization mechanisms.</a:t>
            </a:r>
          </a:p>
          <a:p>
            <a:endParaRPr lang="en-US" dirty="0" smtClean="0"/>
          </a:p>
          <a:p>
            <a:r>
              <a:rPr lang="en-US" dirty="0" smtClean="0"/>
              <a:t>Synchronization is harder to achieve in distributed systems</a:t>
            </a:r>
          </a:p>
          <a:p>
            <a:pPr lvl="1"/>
            <a:r>
              <a:rPr lang="en-US" dirty="0" smtClean="0"/>
              <a:t>Disjoint address space</a:t>
            </a:r>
          </a:p>
          <a:p>
            <a:pPr lvl="1"/>
            <a:r>
              <a:rPr lang="en-US" dirty="0" smtClean="0"/>
              <a:t>Physical unreliable network</a:t>
            </a:r>
          </a:p>
          <a:p>
            <a:pPr lvl="1"/>
            <a:r>
              <a:rPr lang="en-US" dirty="0" smtClean="0"/>
              <a:t>Scattered relevant </a:t>
            </a:r>
            <a:r>
              <a:rPr lang="en-US" smtClean="0"/>
              <a:t>information over multiple </a:t>
            </a:r>
            <a:r>
              <a:rPr lang="en-US" dirty="0" smtClean="0"/>
              <a:t>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10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Temporal ordering of events produced by concurrent processes is mandatory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 centralized system, all processes get same clock and thus it can be achieved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distributed system, there are multiple clocks and if they are not synchronized </a:t>
            </a:r>
          </a:p>
          <a:p>
            <a:pPr lvl="2"/>
            <a:r>
              <a:rPr lang="en-US" dirty="0" smtClean="0"/>
              <a:t>Senders &amp; receivers will be out-of-sync</a:t>
            </a:r>
          </a:p>
          <a:p>
            <a:pPr lvl="2"/>
            <a:r>
              <a:rPr lang="en-US" dirty="0" smtClean="0"/>
              <a:t>Serialization of concurrent access to shared objects can’t be guaranteed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This Clock synchronization can be achieved by</a:t>
            </a:r>
          </a:p>
          <a:p>
            <a:pPr lvl="2"/>
            <a:r>
              <a:rPr lang="en-US" dirty="0" smtClean="0"/>
              <a:t>Synchronizing Physical clocks</a:t>
            </a:r>
          </a:p>
          <a:p>
            <a:pPr lvl="2"/>
            <a:r>
              <a:rPr lang="en-US" dirty="0" smtClean="0"/>
              <a:t>Using Logical Clocks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37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1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</a:t>
            </a:r>
            <a:r>
              <a:rPr lang="en-US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clock 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75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Clock </a:t>
            </a:r>
            <a:r>
              <a:rPr lang="en-US" dirty="0"/>
              <a:t>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Set and start all clocks at the same time</a:t>
            </a:r>
          </a:p>
          <a:p>
            <a:pPr lvl="1"/>
            <a:r>
              <a:rPr lang="en-US" dirty="0" smtClean="0"/>
              <a:t>Computer clocks are realized as quartz crystal which oscillate at certain frequency when put under tension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put under specific tension, can generate </a:t>
            </a:r>
            <a:r>
              <a:rPr lang="en-US" b="1" dirty="0" smtClean="0"/>
              <a:t>clock ticks</a:t>
            </a:r>
            <a:r>
              <a:rPr lang="en-US" dirty="0" smtClean="0"/>
              <a:t> at specific intervals.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However, the frequency also depends upon </a:t>
            </a:r>
            <a:r>
              <a:rPr lang="en-US" smtClean="0"/>
              <a:t>on the physical </a:t>
            </a:r>
            <a:r>
              <a:rPr lang="en-US" dirty="0" smtClean="0"/>
              <a:t>characteristics like</a:t>
            </a:r>
          </a:p>
          <a:p>
            <a:pPr lvl="2"/>
            <a:r>
              <a:rPr lang="en-US" dirty="0" smtClean="0"/>
              <a:t>Voltage, humidity, temperature, cut, quality, etc.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means even if two (or more) clocks are set and started at the same time, the clocks may drift from ideal clock and hence from each other.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What is the solution?</a:t>
            </a:r>
          </a:p>
          <a:p>
            <a:pPr lvl="2"/>
            <a:r>
              <a:rPr lang="en-US" dirty="0" smtClean="0"/>
              <a:t>Attach UTC receiver (atomic clock) to each machine</a:t>
            </a:r>
          </a:p>
          <a:p>
            <a:pPr lvl="3"/>
            <a:r>
              <a:rPr lang="en-US" dirty="0" smtClean="0"/>
              <a:t>Economically not feasible</a:t>
            </a:r>
          </a:p>
          <a:p>
            <a:pPr lvl="2"/>
            <a:r>
              <a:rPr lang="en-US" dirty="0"/>
              <a:t>Attach UTC receiver </a:t>
            </a:r>
            <a:r>
              <a:rPr lang="en-US" dirty="0" smtClean="0"/>
              <a:t>to one machine and </a:t>
            </a:r>
            <a:r>
              <a:rPr lang="en-US" b="1" dirty="0" smtClean="0"/>
              <a:t>Periodically</a:t>
            </a:r>
            <a:r>
              <a:rPr lang="en-US" dirty="0" smtClean="0"/>
              <a:t> synchronize all clocks</a:t>
            </a:r>
          </a:p>
        </p:txBody>
      </p:sp>
    </p:spTree>
    <p:extLst>
      <p:ext uri="{BB962C8B-B14F-4D97-AF65-F5344CB8AC3E}">
        <p14:creationId xmlns:p14="http://schemas.microsoft.com/office/powerpoint/2010/main" xmlns="" val="121630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Clock </a:t>
            </a:r>
            <a:r>
              <a:rPr lang="en-US" dirty="0"/>
              <a:t>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to synchronize?</a:t>
            </a:r>
          </a:p>
          <a:p>
            <a:pPr lvl="1"/>
            <a:r>
              <a:rPr lang="en-US" b="1" dirty="0" smtClean="0"/>
              <a:t>Drift rate</a:t>
            </a:r>
            <a:r>
              <a:rPr lang="en-US" dirty="0" smtClean="0"/>
              <a:t> is the rate with which a clock drifts away from expected real time (generally 1 sec in 10-11 days)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Clock skew</a:t>
            </a:r>
            <a:r>
              <a:rPr lang="en-US" dirty="0" smtClean="0"/>
              <a:t> is the amount of difference between 2 clocks at any instant of time.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Depending upon the nature and criticality of the system any 2 clocks are said to be synchronized if the clock skew is less than some specific constant.</a:t>
            </a:r>
          </a:p>
        </p:txBody>
      </p:sp>
    </p:spTree>
    <p:extLst>
      <p:ext uri="{BB962C8B-B14F-4D97-AF65-F5344CB8AC3E}">
        <p14:creationId xmlns:p14="http://schemas.microsoft.com/office/powerpoint/2010/main" xmlns="" val="5750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Clock </a:t>
            </a:r>
            <a:r>
              <a:rPr lang="en-US" dirty="0"/>
              <a:t>Synchronization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810000" y="5562600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810000" y="1676400"/>
            <a:ext cx="0" cy="388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810000" y="3352800"/>
            <a:ext cx="2362200" cy="2209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10000" y="3352800"/>
            <a:ext cx="3352800" cy="220980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810000" y="3352800"/>
            <a:ext cx="1181100" cy="2209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729740" y="2819400"/>
            <a:ext cx="419100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729740" y="2247900"/>
            <a:ext cx="4191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729740" y="2514600"/>
            <a:ext cx="4191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17434" y="2069068"/>
            <a:ext cx="146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Fast</a:t>
            </a:r>
          </a:p>
          <a:p>
            <a:r>
              <a:rPr lang="en-US" dirty="0">
                <a:solidFill>
                  <a:prstClr val="black"/>
                </a:solidFill>
              </a:rPr>
              <a:t>Normal</a:t>
            </a:r>
          </a:p>
          <a:p>
            <a:r>
              <a:rPr lang="en-US" dirty="0">
                <a:solidFill>
                  <a:prstClr val="black"/>
                </a:solidFill>
              </a:rPr>
              <a:t>Slow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76400" y="5181600"/>
            <a:ext cx="2080260" cy="1676401"/>
          </a:xfrm>
          <a:prstGeom prst="rect">
            <a:avLst/>
          </a:prstGeom>
          <a:solidFill>
            <a:schemeClr val="bg1">
              <a:lumMod val="85000"/>
            </a:schemeClr>
          </a:solidFill>
          <a:ln cmpd="dbl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810000" y="2819400"/>
            <a:ext cx="5943600" cy="0"/>
          </a:xfrm>
          <a:prstGeom prst="line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15000" y="5650467"/>
            <a:ext cx="1489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UTC time (t)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2530862" y="3625869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Clock time (c)</a:t>
            </a:r>
          </a:p>
        </p:txBody>
      </p:sp>
      <p:sp>
        <p:nvSpPr>
          <p:cNvPr id="53" name="Rectangular Callout 52"/>
          <p:cNvSpPr/>
          <p:nvPr/>
        </p:nvSpPr>
        <p:spPr>
          <a:xfrm>
            <a:off x="8388602" y="3124201"/>
            <a:ext cx="1974599" cy="761999"/>
          </a:xfrm>
          <a:prstGeom prst="wedgeRectCallout">
            <a:avLst>
              <a:gd name="adj1" fmla="val -142701"/>
              <a:gd name="adj2" fmla="val 33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dc/</a:t>
            </a:r>
            <a:r>
              <a:rPr lang="en-US" dirty="0" err="1">
                <a:solidFill>
                  <a:prstClr val="white"/>
                </a:solidFill>
              </a:rPr>
              <a:t>dt</a:t>
            </a:r>
            <a:r>
              <a:rPr lang="en-US" dirty="0">
                <a:solidFill>
                  <a:prstClr val="white"/>
                </a:solidFill>
              </a:rPr>
              <a:t> &lt; 1; means Slow</a:t>
            </a:r>
          </a:p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6794864" y="3810536"/>
            <a:ext cx="1974599" cy="886621"/>
          </a:xfrm>
          <a:prstGeom prst="wedgeRectCallout">
            <a:avLst>
              <a:gd name="adj1" fmla="val -142701"/>
              <a:gd name="adj2" fmla="val 33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dc/</a:t>
            </a:r>
            <a:r>
              <a:rPr lang="en-US" dirty="0" err="1">
                <a:solidFill>
                  <a:prstClr val="white"/>
                </a:solidFill>
              </a:rPr>
              <a:t>dt</a:t>
            </a:r>
            <a:r>
              <a:rPr lang="en-US" dirty="0">
                <a:solidFill>
                  <a:prstClr val="white"/>
                </a:solidFill>
              </a:rPr>
              <a:t> = 1;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Perfect Clock</a:t>
            </a:r>
          </a:p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" name="Rectangular Callout 54"/>
          <p:cNvSpPr/>
          <p:nvPr/>
        </p:nvSpPr>
        <p:spPr>
          <a:xfrm>
            <a:off x="5827158" y="4436494"/>
            <a:ext cx="1974599" cy="886621"/>
          </a:xfrm>
          <a:prstGeom prst="wedgeRectCallout">
            <a:avLst>
              <a:gd name="adj1" fmla="val -142701"/>
              <a:gd name="adj2" fmla="val 33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dc/</a:t>
            </a:r>
            <a:r>
              <a:rPr lang="en-US" dirty="0" err="1">
                <a:solidFill>
                  <a:prstClr val="white"/>
                </a:solidFill>
              </a:rPr>
              <a:t>dt</a:t>
            </a:r>
            <a:r>
              <a:rPr lang="en-US" dirty="0">
                <a:solidFill>
                  <a:prstClr val="white"/>
                </a:solidFill>
              </a:rPr>
              <a:t> &gt; 1;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Fast Clock</a:t>
            </a:r>
          </a:p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81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Clock Synchronization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7526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286000"/>
                <a:gridCol w="26670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UTC (1 tick/sec)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Slow ( 0.5 tick /1 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 ( 1.5 ticks /sec)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(1-2= -1)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(3-2 = +1)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(2-4= -2)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(6-4 = +2)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(3-6= -3)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(9-6= +3)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(4-8= -4)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(12-8= +4)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(5-10= -5)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(15-10= +5)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(6-12=</a:t>
                      </a:r>
                      <a:r>
                        <a:rPr lang="en-US" baseline="0" dirty="0" smtClean="0"/>
                        <a:t> -6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 (18-12= +6)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0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Clock </a:t>
            </a:r>
            <a:r>
              <a:rPr lang="en-US" dirty="0"/>
              <a:t>Synchronization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worst case, the 2 clocks will drift in opposite direction, then after ∆t UTC time, they are 2d∆t Clock time apart.</a:t>
            </a:r>
          </a:p>
          <a:p>
            <a:endParaRPr lang="en-US" dirty="0"/>
          </a:p>
          <a:p>
            <a:r>
              <a:rPr lang="en-US" dirty="0" smtClean="0"/>
              <a:t>If the maximum skew affordable is S,</a:t>
            </a:r>
          </a:p>
          <a:p>
            <a:pPr lvl="1"/>
            <a:r>
              <a:rPr lang="en-US" dirty="0" smtClean="0"/>
              <a:t>Then S=</a:t>
            </a:r>
            <a:r>
              <a:rPr lang="en-US" dirty="0"/>
              <a:t> </a:t>
            </a:r>
            <a:r>
              <a:rPr lang="en-US" dirty="0" smtClean="0"/>
              <a:t>2d∆t </a:t>
            </a:r>
          </a:p>
          <a:p>
            <a:pPr lvl="3"/>
            <a:r>
              <a:rPr lang="en-US" dirty="0"/>
              <a:t>∆</a:t>
            </a:r>
            <a:r>
              <a:rPr lang="en-US" dirty="0" smtClean="0"/>
              <a:t>t = S / 2d</a:t>
            </a:r>
          </a:p>
          <a:p>
            <a:endParaRPr lang="en-US" dirty="0"/>
          </a:p>
          <a:p>
            <a:r>
              <a:rPr lang="en-US" dirty="0" smtClean="0"/>
              <a:t>Thus, after S/2d interval, the clocks need to be synchronized </a:t>
            </a:r>
            <a:r>
              <a:rPr lang="en-US" dirty="0"/>
              <a:t>s</a:t>
            </a:r>
            <a:r>
              <a:rPr lang="en-US" dirty="0" smtClean="0"/>
              <a:t>o that maximum skew is less than S.</a:t>
            </a:r>
          </a:p>
        </p:txBody>
      </p:sp>
    </p:spTree>
    <p:extLst>
      <p:ext uri="{BB962C8B-B14F-4D97-AF65-F5344CB8AC3E}">
        <p14:creationId xmlns:p14="http://schemas.microsoft.com/office/powerpoint/2010/main" xmlns="" val="141039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Clock </a:t>
            </a:r>
            <a:r>
              <a:rPr lang="en-US" dirty="0"/>
              <a:t>Synchronization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if 2 clocks drift in Opposite direction</a:t>
            </a:r>
            <a:r>
              <a:rPr lang="en-US" dirty="0"/>
              <a:t> </a:t>
            </a:r>
            <a:r>
              <a:rPr lang="en-US" dirty="0" smtClean="0"/>
              <a:t>with different rates?</a:t>
            </a:r>
          </a:p>
          <a:p>
            <a:pPr lvl="1"/>
            <a:r>
              <a:rPr lang="en-US" dirty="0" smtClean="0"/>
              <a:t>S=d1∆t + d2∆t</a:t>
            </a:r>
          </a:p>
          <a:p>
            <a:pPr lvl="1"/>
            <a:r>
              <a:rPr lang="en-US" dirty="0"/>
              <a:t>∆</a:t>
            </a:r>
            <a:r>
              <a:rPr lang="en-US" dirty="0" smtClean="0"/>
              <a:t>t = S/(d1+d2)</a:t>
            </a:r>
          </a:p>
          <a:p>
            <a:pPr lvl="2"/>
            <a:r>
              <a:rPr lang="en-US" dirty="0" smtClean="0"/>
              <a:t>If d1 &gt; d2, then</a:t>
            </a:r>
          </a:p>
          <a:p>
            <a:pPr lvl="3"/>
            <a:r>
              <a:rPr lang="en-US" dirty="0" smtClean="0"/>
              <a:t>S/2d1 &lt; S/(d1+d2)</a:t>
            </a:r>
          </a:p>
          <a:p>
            <a:pPr lvl="3"/>
            <a:r>
              <a:rPr lang="en-US" dirty="0" smtClean="0"/>
              <a:t>We synchronize early</a:t>
            </a:r>
          </a:p>
          <a:p>
            <a:endParaRPr lang="en-US" dirty="0" smtClean="0"/>
          </a:p>
          <a:p>
            <a:r>
              <a:rPr lang="en-US" dirty="0"/>
              <a:t>What if 2 clocks drift in </a:t>
            </a:r>
            <a:r>
              <a:rPr lang="en-US" dirty="0" smtClean="0"/>
              <a:t>same direction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S=d1∆t – d2∆t</a:t>
            </a:r>
          </a:p>
          <a:p>
            <a:pPr lvl="1"/>
            <a:r>
              <a:rPr lang="en-US" dirty="0"/>
              <a:t>∆t = S</a:t>
            </a:r>
            <a:r>
              <a:rPr lang="en-US"/>
              <a:t>/(</a:t>
            </a:r>
            <a:r>
              <a:rPr lang="en-US" smtClean="0"/>
              <a:t>d1-d2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d1 &gt; d2, or d1 &lt; d2 or d1 = d2 then</a:t>
            </a:r>
          </a:p>
          <a:p>
            <a:pPr lvl="3"/>
            <a:r>
              <a:rPr lang="en-US" dirty="0"/>
              <a:t>S/2d &lt; S/(d1-d2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We again synchronize early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5198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Clock </a:t>
            </a:r>
            <a:r>
              <a:rPr lang="en-US" dirty="0"/>
              <a:t>Synchronization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810000" y="5562600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810000" y="1676400"/>
            <a:ext cx="0" cy="388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810000" y="3352800"/>
            <a:ext cx="2209800" cy="2209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10000" y="3352800"/>
            <a:ext cx="4800600" cy="220980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810000" y="3505200"/>
            <a:ext cx="1181100" cy="2057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729740" y="2819400"/>
            <a:ext cx="419100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729740" y="2247900"/>
            <a:ext cx="4191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729740" y="2514600"/>
            <a:ext cx="4191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17434" y="2069068"/>
            <a:ext cx="146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Fast</a:t>
            </a:r>
          </a:p>
          <a:p>
            <a:r>
              <a:rPr lang="en-US" dirty="0">
                <a:solidFill>
                  <a:prstClr val="black"/>
                </a:solidFill>
              </a:rPr>
              <a:t>Normal</a:t>
            </a:r>
          </a:p>
          <a:p>
            <a:r>
              <a:rPr lang="en-US" dirty="0">
                <a:solidFill>
                  <a:prstClr val="black"/>
                </a:solidFill>
              </a:rPr>
              <a:t>Slow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76400" y="5181600"/>
            <a:ext cx="2080260" cy="1676401"/>
          </a:xfrm>
          <a:prstGeom prst="rect">
            <a:avLst/>
          </a:prstGeom>
          <a:solidFill>
            <a:schemeClr val="bg1">
              <a:lumMod val="85000"/>
            </a:schemeClr>
          </a:solidFill>
          <a:ln cmpd="dbl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15000" y="5650467"/>
            <a:ext cx="1489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UTC time (t)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2530862" y="3625869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Clock time (c)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4179868"/>
            <a:ext cx="0" cy="1382733"/>
          </a:xfrm>
          <a:prstGeom prst="line">
            <a:avLst/>
          </a:prstGeom>
          <a:ln>
            <a:prstDash val="sysDot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53000" y="3505200"/>
            <a:ext cx="0" cy="2057400"/>
          </a:xfrm>
          <a:prstGeom prst="line">
            <a:avLst/>
          </a:prstGeom>
          <a:ln>
            <a:prstDash val="sysDot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86822" y="5650467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∆t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3810000" y="3505200"/>
            <a:ext cx="1143000" cy="0"/>
          </a:xfrm>
          <a:prstGeom prst="line">
            <a:avLst/>
          </a:prstGeom>
          <a:ln>
            <a:prstDash val="sysDot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810000" y="5029200"/>
            <a:ext cx="1143000" cy="0"/>
          </a:xfrm>
          <a:prstGeom prst="line">
            <a:avLst/>
          </a:prstGeom>
          <a:ln>
            <a:prstDash val="sysDot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29931" y="3810535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2d∆t</a:t>
            </a:r>
          </a:p>
        </p:txBody>
      </p:sp>
    </p:spTree>
    <p:extLst>
      <p:ext uri="{BB962C8B-B14F-4D97-AF65-F5344CB8AC3E}">
        <p14:creationId xmlns:p14="http://schemas.microsoft.com/office/powerpoint/2010/main" xmlns="" val="364673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Clock </a:t>
            </a:r>
            <a:r>
              <a:rPr lang="en-US" dirty="0"/>
              <a:t>Synchronization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this proposition, we have 2 types of Clock Sync algorithms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Centralized Algorithm</a:t>
            </a:r>
          </a:p>
          <a:p>
            <a:pPr lvl="2"/>
            <a:r>
              <a:rPr lang="en-US" dirty="0" smtClean="0"/>
              <a:t>Passive-Time Server Algorithm</a:t>
            </a:r>
          </a:p>
          <a:p>
            <a:pPr lvl="2"/>
            <a:r>
              <a:rPr lang="en-US" dirty="0" smtClean="0"/>
              <a:t>Active-Time Server Algorithm</a:t>
            </a:r>
          </a:p>
          <a:p>
            <a:pPr lvl="2"/>
            <a:r>
              <a:rPr lang="en-US" dirty="0" smtClean="0"/>
              <a:t>Berkeley Algorithm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Distributed Algorithm</a:t>
            </a:r>
          </a:p>
          <a:p>
            <a:pPr lvl="2"/>
            <a:r>
              <a:rPr lang="en-US" dirty="0" smtClean="0"/>
              <a:t>Global Averaging Algorithm</a:t>
            </a:r>
          </a:p>
          <a:p>
            <a:pPr lvl="2"/>
            <a:r>
              <a:rPr lang="en-US" dirty="0" smtClean="0"/>
              <a:t>Localized Averaging Algorithm</a:t>
            </a:r>
          </a:p>
        </p:txBody>
      </p:sp>
    </p:spTree>
    <p:extLst>
      <p:ext uri="{BB962C8B-B14F-4D97-AF65-F5344CB8AC3E}">
        <p14:creationId xmlns:p14="http://schemas.microsoft.com/office/powerpoint/2010/main" xmlns="" val="207171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Passive-time server Algorithm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A Time-Server node has UTC receiver</a:t>
            </a:r>
          </a:p>
          <a:p>
            <a:pPr lvl="1"/>
            <a:r>
              <a:rPr lang="en-US" dirty="0" smtClean="0"/>
              <a:t>Periodically (before S/2d time is over) every node sends a message to this Time Server to know its time and accordingly synchronize.</a:t>
            </a:r>
          </a:p>
          <a:p>
            <a:pPr lvl="1"/>
            <a:r>
              <a:rPr lang="en-US" dirty="0" smtClean="0"/>
              <a:t>The Time Server responds immediately with its current time</a:t>
            </a:r>
          </a:p>
          <a:p>
            <a:r>
              <a:rPr lang="en-US" dirty="0" smtClean="0"/>
              <a:t>Issue:</a:t>
            </a:r>
          </a:p>
          <a:p>
            <a:pPr lvl="1"/>
            <a:r>
              <a:rPr lang="en-US" dirty="0" smtClean="0"/>
              <a:t>Due to propagation delay incurred, the received time needs to be adjusted.</a:t>
            </a:r>
          </a:p>
          <a:p>
            <a:pPr lvl="2"/>
            <a:r>
              <a:rPr lang="en-US" dirty="0" smtClean="0"/>
              <a:t>Considering symmetric delay; Current time = t + (T1 – T0)/2</a:t>
            </a:r>
          </a:p>
          <a:p>
            <a:pPr lvl="2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5943600"/>
            <a:ext cx="16002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5943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029200" y="59436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000" y="5943600"/>
            <a:ext cx="16002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971800" y="6248400"/>
            <a:ext cx="39624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86811" y="57266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60324" y="6063734"/>
            <a:ext cx="211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9782" y="554200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T0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55742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18386" y="6248400"/>
            <a:ext cx="26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xmlns="" val="377347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Call by value</a:t>
            </a:r>
          </a:p>
          <a:p>
            <a:pPr lvl="1"/>
            <a:r>
              <a:rPr lang="en-US" dirty="0" smtClean="0"/>
              <a:t>Parameters are copied into a message.</a:t>
            </a:r>
          </a:p>
          <a:p>
            <a:pPr lvl="1"/>
            <a:r>
              <a:rPr lang="en-US" dirty="0" smtClean="0"/>
              <a:t>Suitable for simple compact types like integers.</a:t>
            </a:r>
          </a:p>
          <a:p>
            <a:pPr lvl="1"/>
            <a:r>
              <a:rPr lang="en-US" dirty="0" smtClean="0"/>
              <a:t>Passing large structures can increase transmission costs.</a:t>
            </a:r>
          </a:p>
          <a:p>
            <a:endParaRPr lang="en-US" dirty="0"/>
          </a:p>
          <a:p>
            <a:r>
              <a:rPr lang="en-US" dirty="0" smtClean="0"/>
              <a:t>Call by reference</a:t>
            </a:r>
          </a:p>
          <a:p>
            <a:pPr lvl="1"/>
            <a:r>
              <a:rPr lang="en-US" dirty="0" smtClean="0"/>
              <a:t>In absence of shared memory and presence of disjoint address space, highly difficult.</a:t>
            </a:r>
          </a:p>
          <a:p>
            <a:pPr lvl="1"/>
            <a:r>
              <a:rPr lang="en-US" dirty="0" smtClean="0"/>
              <a:t>Copy-in and Copy-out may help but is language dependent.</a:t>
            </a:r>
          </a:p>
          <a:p>
            <a:endParaRPr lang="en-US" dirty="0"/>
          </a:p>
          <a:p>
            <a:r>
              <a:rPr lang="en-US" dirty="0" smtClean="0"/>
              <a:t>Call by Object reference</a:t>
            </a:r>
          </a:p>
          <a:p>
            <a:pPr lvl="1"/>
            <a:r>
              <a:rPr lang="en-US" dirty="0" smtClean="0"/>
              <a:t>Emerald designers proposed moving the parameter-object along with its reference to the </a:t>
            </a:r>
            <a:r>
              <a:rPr lang="en-US" dirty="0" err="1" smtClean="0"/>
              <a:t>callee’s</a:t>
            </a:r>
            <a:r>
              <a:rPr lang="en-US" dirty="0" smtClean="0"/>
              <a:t> node.</a:t>
            </a:r>
          </a:p>
          <a:p>
            <a:pPr lvl="1"/>
            <a:r>
              <a:rPr lang="en-US" dirty="0" smtClean="0"/>
              <a:t>Depending upon whether the object is moved back to caller’s node or not after the call, this could be interpreted as call-by-visit or call-by-move respectively.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85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Passive-time server Algorithm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Issue:</a:t>
            </a:r>
          </a:p>
          <a:p>
            <a:pPr lvl="1"/>
            <a:r>
              <a:rPr lang="en-US" dirty="0" smtClean="0"/>
              <a:t>The measure doesn’t take into consideration the elimination of request processing time for accurate measure.</a:t>
            </a:r>
          </a:p>
          <a:p>
            <a:pPr lvl="2"/>
            <a:r>
              <a:rPr lang="en-US" dirty="0" smtClean="0"/>
              <a:t>Considering symmetric delay; Current time = t + (T1 – T0 - I)/2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way only the time taken by message to reach the client is used for adjustment.</a:t>
            </a:r>
          </a:p>
          <a:p>
            <a:pPr lvl="2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62400" y="4668798"/>
            <a:ext cx="16002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562600" y="4668798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477000" y="4668798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81800" y="4668798"/>
            <a:ext cx="16002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4973598"/>
            <a:ext cx="44196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7411" y="445186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50924" y="4788932"/>
            <a:ext cx="211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90382" y="42672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T0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99710" y="429946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63234" y="497359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63104" y="4982919"/>
            <a:ext cx="26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prstClr val="black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xmlns="" val="284641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Passive-time server Algorithm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accuracy can be improved </a:t>
            </a:r>
          </a:p>
          <a:p>
            <a:pPr lvl="1"/>
            <a:r>
              <a:rPr lang="en-US" dirty="0" smtClean="0"/>
              <a:t>Series of calls yielding a number of (T1 – T0)</a:t>
            </a:r>
          </a:p>
          <a:p>
            <a:pPr lvl="1"/>
            <a:r>
              <a:rPr lang="en-US" dirty="0" smtClean="0"/>
              <a:t>The minimum of the measurements or the average is considered.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Fault Tolerant Average</a:t>
            </a:r>
          </a:p>
          <a:p>
            <a:pPr lvl="1"/>
            <a:r>
              <a:rPr lang="en-US" dirty="0" smtClean="0"/>
              <a:t>Values (T1 – T0) which are greater than some threshold value are discarded and are considered victims of n/w congestion.</a:t>
            </a:r>
          </a:p>
          <a:p>
            <a:pPr lvl="1"/>
            <a:r>
              <a:rPr lang="en-US" b="1" dirty="0" err="1" smtClean="0"/>
              <a:t>Cristian</a:t>
            </a:r>
            <a:r>
              <a:rPr lang="en-US" b="1" dirty="0" smtClean="0"/>
              <a:t> Algorithm</a:t>
            </a:r>
            <a:r>
              <a:rPr lang="en-US" dirty="0" smtClean="0"/>
              <a:t> used in NTP.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397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ACTIVE-time </a:t>
            </a:r>
            <a:r>
              <a:rPr lang="en-US" dirty="0"/>
              <a:t>server Algorithm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A Time-Server node has UTC receiver</a:t>
            </a:r>
          </a:p>
          <a:p>
            <a:pPr lvl="1"/>
            <a:r>
              <a:rPr lang="en-US" dirty="0" smtClean="0"/>
              <a:t>Time Server periodically broadcasts its current time periodically</a:t>
            </a:r>
          </a:p>
          <a:p>
            <a:pPr lvl="1"/>
            <a:r>
              <a:rPr lang="en-US" dirty="0" smtClean="0"/>
              <a:t>All nodes have some prior knowledge of minimum n/w delay</a:t>
            </a:r>
          </a:p>
          <a:p>
            <a:pPr lvl="1"/>
            <a:r>
              <a:rPr lang="en-US" dirty="0" smtClean="0"/>
              <a:t>Using this estimate:</a:t>
            </a:r>
          </a:p>
          <a:p>
            <a:pPr lvl="2"/>
            <a:r>
              <a:rPr lang="en-US" dirty="0" smtClean="0"/>
              <a:t>Correct Time = T + td</a:t>
            </a:r>
          </a:p>
          <a:p>
            <a:r>
              <a:rPr lang="en-US" dirty="0" smtClean="0"/>
              <a:t>Issue:</a:t>
            </a:r>
          </a:p>
          <a:p>
            <a:pPr lvl="1"/>
            <a:r>
              <a:rPr lang="en-US" dirty="0" smtClean="0"/>
              <a:t>Not Fault tolerant; if n/w delay &gt; td</a:t>
            </a:r>
          </a:p>
        </p:txBody>
      </p:sp>
    </p:spTree>
    <p:extLst>
      <p:ext uri="{BB962C8B-B14F-4D97-AF65-F5344CB8AC3E}">
        <p14:creationId xmlns:p14="http://schemas.microsoft.com/office/powerpoint/2010/main" xmlns="" val="225315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Berkeley Algorithm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No UTC is used</a:t>
            </a:r>
          </a:p>
          <a:p>
            <a:pPr lvl="1"/>
            <a:r>
              <a:rPr lang="en-US" dirty="0" smtClean="0"/>
              <a:t>Time Server asks every node for their current time</a:t>
            </a:r>
          </a:p>
          <a:p>
            <a:pPr lvl="1"/>
            <a:r>
              <a:rPr lang="en-US" dirty="0" smtClean="0"/>
              <a:t>Time Server has some prior knowledge of n/w delay between every node and itself</a:t>
            </a:r>
          </a:p>
          <a:p>
            <a:pPr lvl="1"/>
            <a:r>
              <a:rPr lang="en-US" dirty="0" smtClean="0"/>
              <a:t>Using this delay, correct time of every node is estimated.</a:t>
            </a:r>
          </a:p>
          <a:p>
            <a:pPr lvl="1"/>
            <a:r>
              <a:rPr lang="en-US" b="1" dirty="0" smtClean="0"/>
              <a:t>Fault-Tolerant Average</a:t>
            </a:r>
            <a:r>
              <a:rPr lang="en-US" dirty="0" smtClean="0"/>
              <a:t> of all values (including its) is calculated</a:t>
            </a:r>
          </a:p>
          <a:p>
            <a:pPr lvl="1"/>
            <a:r>
              <a:rPr lang="en-US" dirty="0" smtClean="0"/>
              <a:t>The adjustments are then propagated to all nodes (no UTC)</a:t>
            </a:r>
          </a:p>
        </p:txBody>
      </p:sp>
    </p:spTree>
    <p:extLst>
      <p:ext uri="{BB962C8B-B14F-4D97-AF65-F5344CB8AC3E}">
        <p14:creationId xmlns:p14="http://schemas.microsoft.com/office/powerpoint/2010/main" xmlns="" val="99473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Berkeley Algorithm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10000" y="2286000"/>
            <a:ext cx="1219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15</a:t>
            </a:r>
          </a:p>
        </p:txBody>
      </p:sp>
      <p:sp>
        <p:nvSpPr>
          <p:cNvPr id="7" name="Oval 6"/>
          <p:cNvSpPr/>
          <p:nvPr/>
        </p:nvSpPr>
        <p:spPr>
          <a:xfrm>
            <a:off x="5638800" y="4724400"/>
            <a:ext cx="1219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12</a:t>
            </a:r>
          </a:p>
        </p:txBody>
      </p:sp>
      <p:sp>
        <p:nvSpPr>
          <p:cNvPr id="8" name="Oval 7"/>
          <p:cNvSpPr/>
          <p:nvPr/>
        </p:nvSpPr>
        <p:spPr>
          <a:xfrm>
            <a:off x="1752600" y="4800600"/>
            <a:ext cx="1219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39001" y="2133600"/>
            <a:ext cx="30203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(16+19+13)/3=16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Adj</a:t>
            </a:r>
            <a:r>
              <a:rPr lang="en-US" dirty="0">
                <a:solidFill>
                  <a:prstClr val="black"/>
                </a:solidFill>
              </a:rPr>
              <a:t>-Server= 16 -16= 0</a:t>
            </a:r>
          </a:p>
          <a:p>
            <a:r>
              <a:rPr lang="en-US" dirty="0" err="1">
                <a:solidFill>
                  <a:prstClr val="black"/>
                </a:solidFill>
              </a:rPr>
              <a:t>Adj</a:t>
            </a:r>
            <a:r>
              <a:rPr lang="en-US" dirty="0">
                <a:solidFill>
                  <a:prstClr val="black"/>
                </a:solidFill>
              </a:rPr>
              <a:t>-Client A = 16 – 19= -3</a:t>
            </a:r>
          </a:p>
          <a:p>
            <a:r>
              <a:rPr lang="en-US" dirty="0" err="1">
                <a:solidFill>
                  <a:prstClr val="black"/>
                </a:solidFill>
              </a:rPr>
              <a:t>Adj</a:t>
            </a:r>
            <a:r>
              <a:rPr lang="en-US" dirty="0">
                <a:solidFill>
                  <a:prstClr val="black"/>
                </a:solidFill>
              </a:rPr>
              <a:t>-Client B = 16 – 13= +3</a:t>
            </a:r>
          </a:p>
        </p:txBody>
      </p:sp>
      <p:cxnSp>
        <p:nvCxnSpPr>
          <p:cNvPr id="11" name="Straight Arrow Connector 10"/>
          <p:cNvCxnSpPr>
            <a:stCxn id="8" idx="0"/>
            <a:endCxn id="6" idx="2"/>
          </p:cNvCxnSpPr>
          <p:nvPr/>
        </p:nvCxnSpPr>
        <p:spPr>
          <a:xfrm rot="5400000" flipH="1" flipV="1">
            <a:off x="2076450" y="3067050"/>
            <a:ext cx="20193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  <a:endCxn id="6" idx="6"/>
          </p:cNvCxnSpPr>
          <p:nvPr/>
        </p:nvCxnSpPr>
        <p:spPr>
          <a:xfrm rot="16200000" flipV="1">
            <a:off x="4667250" y="3143250"/>
            <a:ext cx="19431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8" idx="7"/>
          </p:cNvCxnSpPr>
          <p:nvPr/>
        </p:nvCxnSpPr>
        <p:spPr>
          <a:xfrm rot="5400000">
            <a:off x="2483830" y="3440952"/>
            <a:ext cx="1814140" cy="1195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5"/>
            <a:endCxn id="7" idx="1"/>
          </p:cNvCxnSpPr>
          <p:nvPr/>
        </p:nvCxnSpPr>
        <p:spPr>
          <a:xfrm rot="16200000" flipH="1">
            <a:off x="4465030" y="3517152"/>
            <a:ext cx="1737940" cy="9666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4038600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Td=1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96000" y="3962400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Td=1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43200" y="175260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18+1=19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19810" y="182880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12+1=13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2400" y="175260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15+1=16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52800" y="411480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53000" y="4114800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+3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33601" y="5867400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20 - 3 = 17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0" y="586740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14 + 3 = 17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33800" y="342900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17 + 0 = 17</a:t>
            </a:r>
          </a:p>
        </p:txBody>
      </p:sp>
    </p:spTree>
    <p:extLst>
      <p:ext uri="{BB962C8B-B14F-4D97-AF65-F5344CB8AC3E}">
        <p14:creationId xmlns:p14="http://schemas.microsoft.com/office/powerpoint/2010/main" xmlns="" val="58287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Centralized Algorithms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Drawbacks:</a:t>
            </a:r>
          </a:p>
          <a:p>
            <a:pPr lvl="1"/>
            <a:r>
              <a:rPr lang="en-US" dirty="0" smtClean="0"/>
              <a:t>Subject to single-point failures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 Scalable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adjustments have no problem </a:t>
            </a:r>
            <a:r>
              <a:rPr lang="en-US" b="1" dirty="0" smtClean="0"/>
              <a:t>but</a:t>
            </a:r>
            <a:r>
              <a:rPr lang="en-US" dirty="0" smtClean="0"/>
              <a:t> –</a:t>
            </a:r>
            <a:r>
              <a:rPr lang="en-US" dirty="0" err="1" smtClean="0"/>
              <a:t>ve</a:t>
            </a:r>
            <a:r>
              <a:rPr lang="en-US" dirty="0" smtClean="0"/>
              <a:t> adjustments can create chaos</a:t>
            </a:r>
          </a:p>
        </p:txBody>
      </p:sp>
    </p:spTree>
    <p:extLst>
      <p:ext uri="{BB962C8B-B14F-4D97-AF65-F5344CB8AC3E}">
        <p14:creationId xmlns:p14="http://schemas.microsoft.com/office/powerpoint/2010/main" xmlns="" val="264874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Distributed </a:t>
            </a:r>
            <a:br>
              <a:rPr lang="en-US" dirty="0"/>
            </a:br>
            <a:r>
              <a:rPr lang="en-US" dirty="0"/>
              <a:t>Global Averaging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Every node periodically broadcasts its local time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Then it waits for some specified time (T), during which</a:t>
            </a:r>
          </a:p>
          <a:p>
            <a:pPr lvl="2"/>
            <a:r>
              <a:rPr lang="en-US" dirty="0" smtClean="0"/>
              <a:t>It collects same messages from other nodes,</a:t>
            </a:r>
          </a:p>
          <a:p>
            <a:pPr lvl="2"/>
            <a:r>
              <a:rPr lang="en-US" dirty="0" smtClean="0"/>
              <a:t>For every message, the node records the arrival time acc. To its own clock,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 T time has lapsed,</a:t>
            </a:r>
          </a:p>
          <a:p>
            <a:pPr lvl="2"/>
            <a:r>
              <a:rPr lang="en-US" dirty="0" smtClean="0"/>
              <a:t>The node estimates the skew of its clock w.r.t. each of the other nodes,</a:t>
            </a:r>
          </a:p>
          <a:p>
            <a:pPr lvl="3"/>
            <a:r>
              <a:rPr lang="en-US" dirty="0" smtClean="0"/>
              <a:t>Computes fault tolerant average,</a:t>
            </a:r>
          </a:p>
          <a:p>
            <a:pPr lvl="3"/>
            <a:r>
              <a:rPr lang="en-US" dirty="0" smtClean="0"/>
              <a:t>Uses the skew to adjust its clock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When to </a:t>
            </a:r>
            <a:r>
              <a:rPr lang="en-US" dirty="0" err="1" smtClean="0"/>
              <a:t>resync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T0 + </a:t>
            </a:r>
            <a:r>
              <a:rPr lang="en-US" dirty="0" err="1" smtClean="0"/>
              <a:t>iR</a:t>
            </a:r>
            <a:endParaRPr lang="en-US" dirty="0" smtClean="0"/>
          </a:p>
          <a:p>
            <a:pPr lvl="3"/>
            <a:r>
              <a:rPr lang="en-US" dirty="0" smtClean="0"/>
              <a:t>T0 is fixed time in past agreed upon by all nodes</a:t>
            </a:r>
          </a:p>
          <a:p>
            <a:pPr lvl="3"/>
            <a:r>
              <a:rPr lang="en-US" dirty="0" smtClean="0"/>
              <a:t>R is system parameter</a:t>
            </a:r>
          </a:p>
        </p:txBody>
      </p:sp>
    </p:spTree>
    <p:extLst>
      <p:ext uri="{BB962C8B-B14F-4D97-AF65-F5344CB8AC3E}">
        <p14:creationId xmlns:p14="http://schemas.microsoft.com/office/powerpoint/2010/main" xmlns="" val="182310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Distributed </a:t>
            </a:r>
            <a:br>
              <a:rPr lang="en-US" dirty="0"/>
            </a:br>
            <a:r>
              <a:rPr lang="en-US" dirty="0" smtClean="0"/>
              <a:t>local Averaging Algorithm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Global averaging algorithm puts load on n/w</a:t>
            </a:r>
          </a:p>
          <a:p>
            <a:endParaRPr lang="en-US" dirty="0" smtClean="0"/>
          </a:p>
          <a:p>
            <a:r>
              <a:rPr lang="en-US" dirty="0" smtClean="0"/>
              <a:t>In this algorithm, 2 near neighbors exchange their clock time to get average and re-adjust their clocks</a:t>
            </a:r>
          </a:p>
          <a:p>
            <a:pPr lvl="1"/>
            <a:r>
              <a:rPr lang="en-US" dirty="0" smtClean="0"/>
              <a:t>Load on n/w is reduced</a:t>
            </a:r>
          </a:p>
          <a:p>
            <a:pPr lvl="1"/>
            <a:r>
              <a:rPr lang="en-US" dirty="0" smtClean="0"/>
              <a:t>With time all the clocks in a system get synchronized and then re-synchronized</a:t>
            </a:r>
          </a:p>
          <a:p>
            <a:endParaRPr lang="en-US" dirty="0" smtClean="0"/>
          </a:p>
          <a:p>
            <a:r>
              <a:rPr lang="en-US" dirty="0" smtClean="0"/>
              <a:t>However, it requires some ordering of nodes.</a:t>
            </a:r>
          </a:p>
        </p:txBody>
      </p:sp>
    </p:spTree>
    <p:extLst>
      <p:ext uri="{BB962C8B-B14F-4D97-AF65-F5344CB8AC3E}">
        <p14:creationId xmlns:p14="http://schemas.microsoft.com/office/powerpoint/2010/main" xmlns="" val="28246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</a:t>
            </a:r>
            <a:r>
              <a:rPr lang="en-US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Logical clock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96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sufficient to ensure that all events be totally ordered in a manner consistent with observed behavior – </a:t>
            </a:r>
            <a:r>
              <a:rPr lang="en-US" dirty="0" err="1" smtClean="0"/>
              <a:t>Lamport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Lets define time in terms of the order in which the events occur. And not in terms of physical clock time.</a:t>
            </a:r>
          </a:p>
          <a:p>
            <a:endParaRPr lang="en-US" dirty="0"/>
          </a:p>
          <a:p>
            <a:r>
              <a:rPr lang="en-US" dirty="0" smtClean="0"/>
              <a:t>Getting all our events marked by unique numbers in sequence – Logical Clock.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083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Different byte-ordering</a:t>
            </a:r>
          </a:p>
          <a:p>
            <a:pPr lvl="1"/>
            <a:r>
              <a:rPr lang="en-US" dirty="0" smtClean="0"/>
              <a:t>Little Endian or Big Endian</a:t>
            </a:r>
          </a:p>
          <a:p>
            <a:pPr lvl="1"/>
            <a:endParaRPr lang="en-US" dirty="0"/>
          </a:p>
          <a:p>
            <a:r>
              <a:rPr lang="en-US" dirty="0" smtClean="0"/>
              <a:t>Different sizes of Integers and other types</a:t>
            </a:r>
          </a:p>
          <a:p>
            <a:pPr lvl="1"/>
            <a:r>
              <a:rPr lang="en-US" dirty="0" smtClean="0"/>
              <a:t>16-bit or 32-bit, or 1’s or 2’s complement</a:t>
            </a:r>
          </a:p>
          <a:p>
            <a:endParaRPr lang="en-US" dirty="0"/>
          </a:p>
          <a:p>
            <a:r>
              <a:rPr lang="en-US" dirty="0" smtClean="0"/>
              <a:t>Different floating point representations</a:t>
            </a:r>
          </a:p>
          <a:p>
            <a:r>
              <a:rPr lang="en-US" dirty="0" smtClean="0"/>
              <a:t>Different character sets</a:t>
            </a:r>
          </a:p>
          <a:p>
            <a:pPr lvl="1"/>
            <a:r>
              <a:rPr lang="en-US" dirty="0" smtClean="0"/>
              <a:t>ASCII, EBCDIC</a:t>
            </a:r>
            <a:r>
              <a:rPr lang="en-US" dirty="0"/>
              <a:t>,</a:t>
            </a:r>
            <a:r>
              <a:rPr lang="en-US" dirty="0" smtClean="0"/>
              <a:t> Unicode.</a:t>
            </a:r>
          </a:p>
          <a:p>
            <a:endParaRPr lang="en-US" dirty="0"/>
          </a:p>
          <a:p>
            <a:r>
              <a:rPr lang="en-US" dirty="0" smtClean="0"/>
              <a:t>A simple solution can be to do conversions on the fly</a:t>
            </a:r>
          </a:p>
          <a:p>
            <a:pPr lvl="1"/>
            <a:r>
              <a:rPr lang="en-US" dirty="0" smtClean="0"/>
              <a:t>Or</a:t>
            </a:r>
          </a:p>
          <a:p>
            <a:r>
              <a:rPr lang="en-US" dirty="0" smtClean="0"/>
              <a:t>Implicit (only values are transmitted) or Explicit (both type &amp; value are transmitted) typing can be employed.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72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Happened-before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Denoted by -&gt;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a &amp; b </a:t>
            </a:r>
            <a:r>
              <a:rPr lang="en-US" dirty="0" smtClean="0"/>
              <a:t>are two events in same process and </a:t>
            </a:r>
            <a:r>
              <a:rPr lang="en-US" b="1" dirty="0" smtClean="0"/>
              <a:t>a</a:t>
            </a:r>
            <a:r>
              <a:rPr lang="en-US" dirty="0" smtClean="0"/>
              <a:t> occurs before </a:t>
            </a:r>
            <a:r>
              <a:rPr lang="en-US" b="1" dirty="0" smtClean="0"/>
              <a:t>b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then </a:t>
            </a:r>
            <a:r>
              <a:rPr lang="en-US" b="1" dirty="0" smtClean="0"/>
              <a:t>a-&gt;b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two process exchange messages, then lets assume that </a:t>
            </a:r>
            <a:r>
              <a:rPr lang="en-US" b="1" dirty="0" smtClean="0"/>
              <a:t>a</a:t>
            </a:r>
            <a:r>
              <a:rPr lang="en-US" dirty="0" smtClean="0"/>
              <a:t> is an event </a:t>
            </a:r>
            <a:r>
              <a:rPr lang="en-US" b="1" u="sng" dirty="0" smtClean="0"/>
              <a:t>message-sent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r>
              <a:rPr lang="en-US" dirty="0" smtClean="0"/>
              <a:t> is an event </a:t>
            </a:r>
            <a:r>
              <a:rPr lang="en-US" b="1" u="sng" dirty="0" smtClean="0"/>
              <a:t>message-received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then </a:t>
            </a:r>
            <a:r>
              <a:rPr lang="en-US" b="1" dirty="0" smtClean="0"/>
              <a:t>a-&gt;b</a:t>
            </a:r>
          </a:p>
          <a:p>
            <a:pPr lvl="3"/>
            <a:r>
              <a:rPr lang="en-US" dirty="0" smtClean="0"/>
              <a:t>Law of casualty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a-&gt;b</a:t>
            </a:r>
            <a:r>
              <a:rPr lang="en-US" dirty="0" smtClean="0"/>
              <a:t> and </a:t>
            </a:r>
            <a:r>
              <a:rPr lang="en-US" b="1" dirty="0" smtClean="0"/>
              <a:t>b-&gt;c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then </a:t>
            </a:r>
            <a:r>
              <a:rPr lang="en-US" b="1" dirty="0" smtClean="0"/>
              <a:t>a-&gt;c</a:t>
            </a:r>
          </a:p>
        </p:txBody>
      </p:sp>
    </p:spTree>
    <p:extLst>
      <p:ext uri="{BB962C8B-B14F-4D97-AF65-F5344CB8AC3E}">
        <p14:creationId xmlns:p14="http://schemas.microsoft.com/office/powerpoint/2010/main" xmlns="" val="261386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Happened-before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a-&gt;a</a:t>
            </a:r>
            <a:r>
              <a:rPr lang="en-US" dirty="0" smtClean="0"/>
              <a:t> is </a:t>
            </a:r>
            <a:r>
              <a:rPr lang="en-US" b="1" dirty="0" smtClean="0"/>
              <a:t>not true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/>
              <a:t>a &amp; b </a:t>
            </a:r>
            <a:r>
              <a:rPr lang="en-US" dirty="0" smtClean="0"/>
              <a:t>are two events in 2 processes that do not exchange messages (directly or indirectly)</a:t>
            </a:r>
          </a:p>
          <a:p>
            <a:pPr lvl="2"/>
            <a:r>
              <a:rPr lang="en-US" dirty="0" smtClean="0"/>
              <a:t>Neither </a:t>
            </a:r>
            <a:r>
              <a:rPr lang="en-US" b="1" dirty="0" smtClean="0"/>
              <a:t>a-&gt;b</a:t>
            </a:r>
            <a:r>
              <a:rPr lang="en-US" dirty="0" smtClean="0"/>
              <a:t> nor </a:t>
            </a:r>
            <a:r>
              <a:rPr lang="en-US" b="1" dirty="0" smtClean="0"/>
              <a:t>b-&gt;a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Because they are concurrent, hence nothing can be said</a:t>
            </a:r>
          </a:p>
          <a:p>
            <a:pPr lvl="3"/>
            <a:r>
              <a:rPr lang="en-US" dirty="0" smtClean="0"/>
              <a:t>In other words, neither can casually affect the other</a:t>
            </a:r>
          </a:p>
          <a:p>
            <a:pPr lvl="4"/>
            <a:r>
              <a:rPr lang="en-US" dirty="0" smtClean="0"/>
              <a:t>Casual Ordering</a:t>
            </a:r>
          </a:p>
          <a:p>
            <a:pPr lvl="4"/>
            <a:endParaRPr lang="en-US" dirty="0" smtClean="0"/>
          </a:p>
          <a:p>
            <a:pPr lvl="3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4953000"/>
            <a:ext cx="61722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971800" y="5867400"/>
            <a:ext cx="6324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90800" y="4796637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P1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8838" y="56388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P2</a:t>
            </a:r>
          </a:p>
        </p:txBody>
      </p:sp>
      <p:cxnSp>
        <p:nvCxnSpPr>
          <p:cNvPr id="12" name="Straight Arrow Connector 11"/>
          <p:cNvCxnSpPr>
            <a:stCxn id="17" idx="7"/>
            <a:endCxn id="16" idx="3"/>
          </p:cNvCxnSpPr>
          <p:nvPr/>
        </p:nvCxnSpPr>
        <p:spPr>
          <a:xfrm flipV="1">
            <a:off x="4401904" y="4904401"/>
            <a:ext cx="968298" cy="779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314406" y="4644237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076700" y="5638800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3429000" y="4644237"/>
            <a:ext cx="457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34101" y="5334000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Though, a-&gt;c but! </a:t>
            </a:r>
          </a:p>
        </p:txBody>
      </p:sp>
    </p:spTree>
    <p:extLst>
      <p:ext uri="{BB962C8B-B14F-4D97-AF65-F5344CB8AC3E}">
        <p14:creationId xmlns:p14="http://schemas.microsoft.com/office/powerpoint/2010/main" xmlns="" val="235974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14167 0.000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Happened-before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Partial ordering</a:t>
            </a:r>
          </a:p>
          <a:p>
            <a:pPr lvl="4"/>
            <a:endParaRPr lang="en-US" dirty="0" smtClean="0"/>
          </a:p>
          <a:p>
            <a:pPr lvl="3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3051963"/>
            <a:ext cx="61722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971800" y="3966363"/>
            <a:ext cx="6324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90800" y="28956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P1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8838" y="3737763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P2</a:t>
            </a:r>
          </a:p>
        </p:txBody>
      </p:sp>
      <p:cxnSp>
        <p:nvCxnSpPr>
          <p:cNvPr id="12" name="Straight Arrow Connector 11"/>
          <p:cNvCxnSpPr>
            <a:stCxn id="16" idx="5"/>
            <a:endCxn id="17" idx="0"/>
          </p:cNvCxnSpPr>
          <p:nvPr/>
        </p:nvCxnSpPr>
        <p:spPr>
          <a:xfrm>
            <a:off x="4973404" y="3003364"/>
            <a:ext cx="855896" cy="654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648200" y="2743200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5638800" y="3657600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3429000" y="2743200"/>
            <a:ext cx="457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71800" y="4953000"/>
            <a:ext cx="6324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8838" y="4736068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P3</a:t>
            </a:r>
          </a:p>
        </p:txBody>
      </p:sp>
      <p:sp>
        <p:nvSpPr>
          <p:cNvPr id="19" name="Oval 18"/>
          <p:cNvSpPr/>
          <p:nvPr/>
        </p:nvSpPr>
        <p:spPr>
          <a:xfrm>
            <a:off x="6934200" y="3657600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</a:t>
            </a:r>
          </a:p>
        </p:txBody>
      </p:sp>
      <p:sp>
        <p:nvSpPr>
          <p:cNvPr id="20" name="Oval 19"/>
          <p:cNvSpPr/>
          <p:nvPr/>
        </p:nvSpPr>
        <p:spPr>
          <a:xfrm>
            <a:off x="8305800" y="4648200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e</a:t>
            </a:r>
          </a:p>
        </p:txBody>
      </p:sp>
      <p:sp>
        <p:nvSpPr>
          <p:cNvPr id="21" name="Oval 20"/>
          <p:cNvSpPr/>
          <p:nvPr/>
        </p:nvSpPr>
        <p:spPr>
          <a:xfrm>
            <a:off x="3048000" y="4648200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f</a:t>
            </a:r>
          </a:p>
        </p:txBody>
      </p:sp>
      <p:cxnSp>
        <p:nvCxnSpPr>
          <p:cNvPr id="23" name="Straight Arrow Connector 22"/>
          <p:cNvCxnSpPr>
            <a:stCxn id="19" idx="5"/>
            <a:endCxn id="20" idx="1"/>
          </p:cNvCxnSpPr>
          <p:nvPr/>
        </p:nvCxnSpPr>
        <p:spPr>
          <a:xfrm>
            <a:off x="7259404" y="3917763"/>
            <a:ext cx="1102192" cy="775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31442" y="4085324"/>
            <a:ext cx="341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Though, a-&gt;b-&gt;c-&gt;d-&gt;e but! </a:t>
            </a:r>
          </a:p>
        </p:txBody>
      </p:sp>
    </p:spTree>
    <p:extLst>
      <p:ext uri="{BB962C8B-B14F-4D97-AF65-F5344CB8AC3E}">
        <p14:creationId xmlns:p14="http://schemas.microsoft.com/office/powerpoint/2010/main" xmlns="" val="210885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5125 0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 of Logical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a way to associate a timestamp (a number) with each event so that events that are related (non-concurrent) to each other by happened-before relation can be properly ordered.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/>
              <a:t>a-&gt;b</a:t>
            </a:r>
            <a:r>
              <a:rPr lang="en-US" dirty="0" smtClean="0"/>
              <a:t>, then clock(a) -&gt; clock(b)</a:t>
            </a:r>
          </a:p>
          <a:p>
            <a:endParaRPr lang="en-US" dirty="0"/>
          </a:p>
          <a:p>
            <a:r>
              <a:rPr lang="en-US" dirty="0" smtClean="0"/>
              <a:t>Clock must always go forward</a:t>
            </a:r>
          </a:p>
          <a:p>
            <a:endParaRPr lang="en-US" dirty="0"/>
          </a:p>
          <a:p>
            <a:r>
              <a:rPr lang="en-US" dirty="0" smtClean="0"/>
              <a:t>Clock is incremented between any two successive events (related or not)</a:t>
            </a:r>
          </a:p>
          <a:p>
            <a:endParaRPr lang="en-US" dirty="0"/>
          </a:p>
          <a:p>
            <a:r>
              <a:rPr lang="en-US" dirty="0" smtClean="0"/>
              <a:t>Can be implemented using Counters or physical clocks</a:t>
            </a:r>
          </a:p>
          <a:p>
            <a:endParaRPr lang="en-US" dirty="0"/>
          </a:p>
          <a:p>
            <a:r>
              <a:rPr lang="en-US" dirty="0" smtClean="0"/>
              <a:t>Can be global or local</a:t>
            </a:r>
          </a:p>
          <a:p>
            <a:pPr lvl="1"/>
            <a:r>
              <a:rPr lang="en-US" dirty="0" smtClean="0"/>
              <a:t>Global makes the system centralized and hence vulnerable to problems!!!</a:t>
            </a:r>
          </a:p>
        </p:txBody>
      </p:sp>
    </p:spTree>
    <p:extLst>
      <p:ext uri="{BB962C8B-B14F-4D97-AF65-F5344CB8AC3E}">
        <p14:creationId xmlns:p14="http://schemas.microsoft.com/office/powerpoint/2010/main" xmlns="" val="12829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Logical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Every process gets a logical clock</a:t>
            </a:r>
          </a:p>
          <a:p>
            <a:endParaRPr lang="en-US" dirty="0" smtClean="0"/>
          </a:p>
          <a:p>
            <a:r>
              <a:rPr lang="en-US" dirty="0" smtClean="0"/>
              <a:t>If event </a:t>
            </a:r>
            <a:r>
              <a:rPr lang="en-US" b="1" dirty="0" smtClean="0"/>
              <a:t>a</a:t>
            </a:r>
            <a:r>
              <a:rPr lang="en-US" dirty="0" smtClean="0"/>
              <a:t> is sending a message by process </a:t>
            </a:r>
            <a:r>
              <a:rPr lang="en-US" b="1" dirty="0" smtClean="0"/>
              <a:t>p1</a:t>
            </a:r>
            <a:r>
              <a:rPr lang="en-US" dirty="0" smtClean="0"/>
              <a:t> having clock </a:t>
            </a:r>
            <a:r>
              <a:rPr lang="en-US" b="1" dirty="0" smtClean="0"/>
              <a:t>c1 </a:t>
            </a:r>
            <a:r>
              <a:rPr lang="en-US" dirty="0" smtClean="0"/>
              <a:t>gets a timestamp </a:t>
            </a:r>
            <a:r>
              <a:rPr lang="en-US" b="1" dirty="0" smtClean="0"/>
              <a:t>t1</a:t>
            </a:r>
            <a:r>
              <a:rPr lang="en-US" dirty="0" smtClean="0"/>
              <a:t> to process </a:t>
            </a:r>
            <a:r>
              <a:rPr lang="en-US" b="1" dirty="0" smtClean="0"/>
              <a:t>p2 </a:t>
            </a:r>
            <a:r>
              <a:rPr lang="en-US" dirty="0" smtClean="0"/>
              <a:t>having clock </a:t>
            </a:r>
            <a:r>
              <a:rPr lang="en-US" b="1" dirty="0" smtClean="0"/>
              <a:t>c2; </a:t>
            </a:r>
            <a:r>
              <a:rPr lang="en-US" dirty="0" smtClean="0"/>
              <a:t>then increment </a:t>
            </a:r>
            <a:r>
              <a:rPr lang="en-US" b="1" dirty="0" smtClean="0"/>
              <a:t>c2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 t1 &lt; c2 +1; </a:t>
            </a:r>
          </a:p>
          <a:p>
            <a:pPr lvl="2"/>
            <a:r>
              <a:rPr lang="en-US" dirty="0" smtClean="0"/>
              <a:t>set c2 = c2 + 1</a:t>
            </a:r>
          </a:p>
          <a:p>
            <a:pPr lvl="1"/>
            <a:r>
              <a:rPr lang="en-US" dirty="0" smtClean="0"/>
              <a:t>Else if t1 &gt;= c2 +1;</a:t>
            </a:r>
          </a:p>
          <a:p>
            <a:pPr lvl="2"/>
            <a:r>
              <a:rPr lang="en-US" dirty="0" smtClean="0"/>
              <a:t>Set  c2 = t1 + 1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79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05000" y="228600"/>
          <a:ext cx="8458200" cy="60960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 (4 ticks)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 (7 ticks)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  (10 ticks)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 =&gt; 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r>
                        <a:rPr lang="en-US" baseline="0" dirty="0" smtClean="0"/>
                        <a:t> =&gt; 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28800" y="685800"/>
            <a:ext cx="8686800" cy="609600"/>
          </a:xfrm>
          <a:prstGeom prst="rect">
            <a:avLst/>
          </a:prstGeom>
          <a:solidFill>
            <a:schemeClr val="accent2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57551" y="1516381"/>
            <a:ext cx="19050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629400" y="2590800"/>
            <a:ext cx="1752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7505700" y="3657600"/>
            <a:ext cx="8763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181601" y="4724400"/>
            <a:ext cx="1080951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648200" y="5562600"/>
            <a:ext cx="3733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6025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1111 L -0.00833 0.07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7778 L -0.00833 0.1555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15556 L -0.00833 0.244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24445 L -0.00833 0.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3 L -3.33333E-6 0.3888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38889 L -3.33333E-6 0.455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45556 L -3.33333E-6 0.5333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53334 L -3.33333E-6 0.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6 L -3.33333E-6 0.6777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67778 L -3.33333E-6 0.7444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7" grpId="8" animBg="1"/>
      <p:bldP spid="7" grpId="9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3</a:t>
            </a:r>
            <a:endParaRPr lang="en-US" dirty="0" smtClean="0"/>
          </a:p>
          <a:p>
            <a:pPr lvl="1"/>
            <a:r>
              <a:rPr lang="en-US" dirty="0"/>
              <a:t>3 Synchronization in Distributed Systems </a:t>
            </a:r>
            <a:endParaRPr lang="en-US" dirty="0" smtClean="0"/>
          </a:p>
          <a:p>
            <a:pPr lvl="1"/>
            <a:r>
              <a:rPr lang="en-US" dirty="0" smtClean="0"/>
              <a:t>3.1</a:t>
            </a:r>
            <a:r>
              <a:rPr lang="en-US" dirty="0"/>
              <a:t>. CLOCK SYNCHRONIZATION </a:t>
            </a:r>
            <a:endParaRPr lang="en-US" dirty="0" smtClean="0"/>
          </a:p>
          <a:p>
            <a:pPr lvl="1"/>
            <a:r>
              <a:rPr lang="en-US" dirty="0" smtClean="0"/>
              <a:t>3.1.1</a:t>
            </a:r>
            <a:r>
              <a:rPr lang="en-US" dirty="0"/>
              <a:t>. Logical Clocks </a:t>
            </a:r>
            <a:endParaRPr lang="en-US" dirty="0" smtClean="0"/>
          </a:p>
          <a:p>
            <a:pPr lvl="1"/>
            <a:r>
              <a:rPr lang="en-US" dirty="0" smtClean="0"/>
              <a:t>3.1.2</a:t>
            </a:r>
            <a:r>
              <a:rPr lang="en-US" dirty="0"/>
              <a:t>. Physical Clocks </a:t>
            </a:r>
            <a:endParaRPr lang="en-US" dirty="0" smtClean="0"/>
          </a:p>
          <a:p>
            <a:pPr lvl="1"/>
            <a:r>
              <a:rPr lang="en-US" dirty="0" smtClean="0"/>
              <a:t>3.1.3</a:t>
            </a:r>
            <a:r>
              <a:rPr lang="en-US" dirty="0"/>
              <a:t>. Clock Synchronization Algorithms </a:t>
            </a:r>
            <a:endParaRPr lang="en-US" dirty="0" smtClean="0"/>
          </a:p>
          <a:p>
            <a:pPr lvl="2"/>
            <a:r>
              <a:rPr lang="en-US" dirty="0" err="1" smtClean="0"/>
              <a:t>Cristians</a:t>
            </a:r>
            <a:r>
              <a:rPr lang="en-US" dirty="0" smtClean="0"/>
              <a:t> </a:t>
            </a:r>
            <a:r>
              <a:rPr lang="en-US" dirty="0"/>
              <a:t>Algorithm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Berkeley Algorithm </a:t>
            </a:r>
            <a:endParaRPr lang="en-US" dirty="0" smtClean="0"/>
          </a:p>
          <a:p>
            <a:pPr lvl="2"/>
            <a:r>
              <a:rPr lang="en-US" dirty="0" smtClean="0"/>
              <a:t>Averaging </a:t>
            </a:r>
            <a:r>
              <a:rPr lang="en-US" dirty="0"/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xmlns="" val="317432818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Mutual Exclusion in Distributed 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0061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way to ensure that two or more processes access a shared resource in a serialized way.</a:t>
            </a:r>
          </a:p>
          <a:p>
            <a:endParaRPr lang="en-US" dirty="0"/>
          </a:p>
          <a:p>
            <a:r>
              <a:rPr lang="en-US" dirty="0" smtClean="0"/>
              <a:t>In other words, exclusive access is given to process to update a shared resource.</a:t>
            </a:r>
          </a:p>
          <a:p>
            <a:endParaRPr lang="en-US" dirty="0" smtClean="0"/>
          </a:p>
          <a:p>
            <a:r>
              <a:rPr lang="en-US" dirty="0" smtClean="0"/>
              <a:t>The region within the process that is given exclusive access – Critical Region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269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achieve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Centralized Algorithms</a:t>
            </a:r>
          </a:p>
          <a:p>
            <a:endParaRPr lang="en-US" dirty="0" smtClean="0"/>
          </a:p>
          <a:p>
            <a:r>
              <a:rPr lang="en-US" dirty="0" smtClean="0"/>
              <a:t>Distributed Algorithms</a:t>
            </a:r>
          </a:p>
          <a:p>
            <a:pPr lvl="1"/>
            <a:r>
              <a:rPr lang="en-US" dirty="0" smtClean="0"/>
              <a:t>Contention Based</a:t>
            </a:r>
          </a:p>
          <a:p>
            <a:pPr lvl="2"/>
            <a:r>
              <a:rPr lang="en-US" dirty="0" smtClean="0"/>
              <a:t>Timestamp Based</a:t>
            </a:r>
          </a:p>
          <a:p>
            <a:pPr lvl="2"/>
            <a:r>
              <a:rPr lang="en-US" dirty="0" smtClean="0"/>
              <a:t>Voting Based</a:t>
            </a:r>
          </a:p>
          <a:p>
            <a:pPr lvl="1"/>
            <a:r>
              <a:rPr lang="en-US" dirty="0" smtClean="0"/>
              <a:t>Token Based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677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/>
          </a:bodyPr>
          <a:lstStyle/>
          <a:p>
            <a:r>
              <a:rPr lang="en-US" dirty="0" smtClean="0"/>
              <a:t>Normal functioning of RPC may be disrupted due to</a:t>
            </a:r>
          </a:p>
          <a:p>
            <a:pPr lvl="1"/>
            <a:r>
              <a:rPr lang="en-US" dirty="0" smtClean="0"/>
              <a:t>Call or Response are lost due to network failure</a:t>
            </a:r>
          </a:p>
          <a:p>
            <a:pPr lvl="1"/>
            <a:r>
              <a:rPr lang="en-US" dirty="0" smtClean="0"/>
              <a:t>Caller or </a:t>
            </a:r>
            <a:r>
              <a:rPr lang="en-US" dirty="0" err="1" smtClean="0"/>
              <a:t>Callee</a:t>
            </a:r>
            <a:r>
              <a:rPr lang="en-US" dirty="0" smtClean="0"/>
              <a:t> node crashes and gets restarted</a:t>
            </a:r>
          </a:p>
          <a:p>
            <a:pPr lvl="1"/>
            <a:r>
              <a:rPr lang="en-US" dirty="0" smtClean="0"/>
              <a:t>Therefore, some call semantics need to be standardized.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Possibly/may-be call semantics</a:t>
            </a:r>
          </a:p>
          <a:p>
            <a:pPr lvl="1"/>
            <a:r>
              <a:rPr lang="en-US" dirty="0" smtClean="0"/>
              <a:t>Weakest semantics (for completeness only)</a:t>
            </a:r>
          </a:p>
          <a:p>
            <a:pPr lvl="1"/>
            <a:r>
              <a:rPr lang="en-US" dirty="0" smtClean="0"/>
              <a:t>To prevent caller from waiting indefinitely for a response, a timeout based mechanism is employed.</a:t>
            </a:r>
          </a:p>
          <a:p>
            <a:pPr lvl="1"/>
            <a:r>
              <a:rPr lang="en-US" dirty="0" smtClean="0"/>
              <a:t>Doesn’t guarantee anything about receipt of call message or execution.</a:t>
            </a:r>
          </a:p>
          <a:p>
            <a:pPr lvl="1"/>
            <a:r>
              <a:rPr lang="en-US" dirty="0" smtClean="0"/>
              <a:t>Suitable for some applications distributed over LAN network with high reliability.</a:t>
            </a:r>
          </a:p>
        </p:txBody>
      </p:sp>
    </p:spTree>
    <p:extLst>
      <p:ext uri="{BB962C8B-B14F-4D97-AF65-F5344CB8AC3E}">
        <p14:creationId xmlns:p14="http://schemas.microsoft.com/office/powerpoint/2010/main" xmlns="" val="7367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1066800"/>
          </a:xfrm>
        </p:spPr>
        <p:txBody>
          <a:bodyPr/>
          <a:lstStyle/>
          <a:p>
            <a:r>
              <a:rPr lang="en-US" dirty="0" smtClean="0"/>
              <a:t>A Coordinator process coordinates exclusive access to shared resources</a:t>
            </a:r>
          </a:p>
          <a:p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971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0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981700" y="3239589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991600" y="3124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024918" y="58674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05800" y="594360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prstClr val="white"/>
                </a:solidFill>
              </a:rPr>
              <a:t>0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10" name="Straight Arrow Connector 9"/>
          <p:cNvCxnSpPr>
            <a:stCxn id="5" idx="4"/>
            <a:endCxn id="7" idx="0"/>
          </p:cNvCxnSpPr>
          <p:nvPr/>
        </p:nvCxnSpPr>
        <p:spPr>
          <a:xfrm>
            <a:off x="6400800" y="4077790"/>
            <a:ext cx="43218" cy="1789611"/>
          </a:xfrm>
          <a:prstGeom prst="straightConnector1">
            <a:avLst/>
          </a:prstGeom>
          <a:ln w="254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7"/>
            <a:endCxn id="5" idx="5"/>
          </p:cNvCxnSpPr>
          <p:nvPr/>
        </p:nvCxnSpPr>
        <p:spPr>
          <a:xfrm flipH="1" flipV="1">
            <a:off x="6697148" y="3955038"/>
            <a:ext cx="43218" cy="2035115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4"/>
            <a:endCxn id="7" idx="2"/>
          </p:cNvCxnSpPr>
          <p:nvPr/>
        </p:nvCxnSpPr>
        <p:spPr>
          <a:xfrm>
            <a:off x="3390900" y="4114800"/>
            <a:ext cx="2634018" cy="2171700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7" idx="1"/>
          </p:cNvCxnSpPr>
          <p:nvPr/>
        </p:nvCxnSpPr>
        <p:spPr>
          <a:xfrm>
            <a:off x="6104452" y="3955038"/>
            <a:ext cx="43218" cy="2035115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1"/>
            <a:endCxn id="4" idx="5"/>
          </p:cNvCxnSpPr>
          <p:nvPr/>
        </p:nvCxnSpPr>
        <p:spPr>
          <a:xfrm flipH="1" flipV="1">
            <a:off x="3687248" y="3992048"/>
            <a:ext cx="2460422" cy="1998104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ular Callout 28"/>
          <p:cNvSpPr/>
          <p:nvPr/>
        </p:nvSpPr>
        <p:spPr>
          <a:xfrm>
            <a:off x="4686300" y="3924300"/>
            <a:ext cx="1181100" cy="381000"/>
          </a:xfrm>
          <a:prstGeom prst="wedgeRectCallout">
            <a:avLst>
              <a:gd name="adj1" fmla="val 68135"/>
              <a:gd name="adj2" fmla="val 1379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REQUEST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ular Callout 29"/>
          <p:cNvSpPr/>
          <p:nvPr/>
        </p:nvSpPr>
        <p:spPr>
          <a:xfrm>
            <a:off x="7715250" y="5187586"/>
            <a:ext cx="1181100" cy="527414"/>
          </a:xfrm>
          <a:prstGeom prst="wedgeRectCallout">
            <a:avLst>
              <a:gd name="adj1" fmla="val 80301"/>
              <a:gd name="adj2" fmla="val 90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Put it in Q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7083334" y="3314700"/>
            <a:ext cx="1295400" cy="381000"/>
          </a:xfrm>
          <a:prstGeom prst="wedgeRectCallout">
            <a:avLst>
              <a:gd name="adj1" fmla="val -75644"/>
              <a:gd name="adj2" fmla="val 2304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GRANTED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7010400" y="2438400"/>
            <a:ext cx="1676400" cy="685800"/>
          </a:xfrm>
          <a:prstGeom prst="wedgeRectCallout">
            <a:avLst>
              <a:gd name="adj1" fmla="val -68677"/>
              <a:gd name="adj2" fmla="val 80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Inside Critical Region 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3" name="Rectangular Callout 32"/>
          <p:cNvSpPr/>
          <p:nvPr/>
        </p:nvSpPr>
        <p:spPr>
          <a:xfrm>
            <a:off x="2381250" y="4807675"/>
            <a:ext cx="1181100" cy="381000"/>
          </a:xfrm>
          <a:prstGeom prst="wedgeRectCallout">
            <a:avLst>
              <a:gd name="adj1" fmla="val 119011"/>
              <a:gd name="adj2" fmla="val -6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REQUEST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4" name="Rectangular Callout 33"/>
          <p:cNvSpPr/>
          <p:nvPr/>
        </p:nvSpPr>
        <p:spPr>
          <a:xfrm>
            <a:off x="7258050" y="4108813"/>
            <a:ext cx="1181100" cy="381000"/>
          </a:xfrm>
          <a:prstGeom prst="wedgeRectCallout">
            <a:avLst>
              <a:gd name="adj1" fmla="val -122095"/>
              <a:gd name="adj2" fmla="val 2099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RELEASE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5" name="Rectangular Callout 34"/>
          <p:cNvSpPr/>
          <p:nvPr/>
        </p:nvSpPr>
        <p:spPr>
          <a:xfrm>
            <a:off x="2590800" y="5910943"/>
            <a:ext cx="2095500" cy="642257"/>
          </a:xfrm>
          <a:prstGeom prst="wedgeRectCallout">
            <a:avLst>
              <a:gd name="adj1" fmla="val 110673"/>
              <a:gd name="adj2" fmla="val 232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Pull next request from Q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6" name="Rectangular Callout 35"/>
          <p:cNvSpPr/>
          <p:nvPr/>
        </p:nvSpPr>
        <p:spPr>
          <a:xfrm>
            <a:off x="4419600" y="3162300"/>
            <a:ext cx="1295400" cy="381000"/>
          </a:xfrm>
          <a:prstGeom prst="wedgeRectCallout">
            <a:avLst>
              <a:gd name="adj1" fmla="val -75644"/>
              <a:gd name="adj2" fmla="val 2304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GRANTED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2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29" grpId="0" animBg="1"/>
      <p:bldP spid="30" grpId="0" animBg="1"/>
      <p:bldP spid="30" grpId="1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&amp;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Advantages</a:t>
            </a:r>
          </a:p>
          <a:p>
            <a:pPr lvl="1"/>
            <a:r>
              <a:rPr lang="en-US" dirty="0" smtClean="0"/>
              <a:t>Grants permission in the order of requests – A Fair Algorithm.</a:t>
            </a:r>
          </a:p>
          <a:p>
            <a:pPr lvl="1"/>
            <a:r>
              <a:rPr lang="en-US" dirty="0" smtClean="0"/>
              <a:t>Easy to implement</a:t>
            </a:r>
          </a:p>
          <a:p>
            <a:pPr lvl="1"/>
            <a:endParaRPr lang="en-US" dirty="0"/>
          </a:p>
          <a:p>
            <a:r>
              <a:rPr lang="en-US" b="1" dirty="0" smtClean="0"/>
              <a:t>Problems</a:t>
            </a:r>
          </a:p>
          <a:p>
            <a:pPr lvl="1"/>
            <a:r>
              <a:rPr lang="en-US" dirty="0" smtClean="0"/>
              <a:t>Single point failure can bring down the system.</a:t>
            </a:r>
          </a:p>
          <a:p>
            <a:pPr lvl="1"/>
            <a:r>
              <a:rPr lang="en-US" dirty="0" smtClean="0"/>
              <a:t>Not Scalable</a:t>
            </a:r>
          </a:p>
          <a:p>
            <a:pPr lvl="1"/>
            <a:r>
              <a:rPr lang="en-US" dirty="0" smtClean="0"/>
              <a:t>Confusion in dealing with Denial &amp; Dead.</a:t>
            </a:r>
          </a:p>
          <a:p>
            <a:pPr lvl="2"/>
            <a:r>
              <a:rPr lang="en-US" dirty="0" smtClean="0"/>
              <a:t>Can be solved by adding a message for Denial.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395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3600" y="1905001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3A299"/>
              </a:buClr>
            </a:pPr>
            <a:r>
              <a:rPr lang="en-US" b="1" dirty="0">
                <a:solidFill>
                  <a:srgbClr val="564B3C"/>
                </a:solidFill>
              </a:rPr>
              <a:t>Contention based</a:t>
            </a:r>
          </a:p>
          <a:p>
            <a:pPr>
              <a:buClr>
                <a:srgbClr val="93A299"/>
              </a:buClr>
            </a:pPr>
            <a:endParaRPr lang="en-US" b="1" dirty="0">
              <a:solidFill>
                <a:srgbClr val="564B3C"/>
              </a:solidFill>
            </a:endParaRPr>
          </a:p>
          <a:p>
            <a:pPr>
              <a:buClr>
                <a:srgbClr val="93A299"/>
              </a:buClr>
            </a:pPr>
            <a:r>
              <a:rPr lang="en-US" b="1" dirty="0">
                <a:solidFill>
                  <a:srgbClr val="564B3C"/>
                </a:solidFill>
              </a:rPr>
              <a:t>Token Based</a:t>
            </a:r>
          </a:p>
          <a:p>
            <a:pPr>
              <a:buClr>
                <a:srgbClr val="93A299"/>
              </a:buClr>
            </a:pPr>
            <a:endParaRPr lang="en-US" dirty="0">
              <a:solidFill>
                <a:srgbClr val="564B3C"/>
              </a:solidFill>
            </a:endParaRPr>
          </a:p>
          <a:p>
            <a:pPr>
              <a:buClr>
                <a:srgbClr val="93A299"/>
              </a:buClr>
            </a:pPr>
            <a:endParaRPr lang="en-US" dirty="0">
              <a:solidFill>
                <a:srgbClr val="564B3C"/>
              </a:solidFill>
            </a:endParaRPr>
          </a:p>
          <a:p>
            <a:pPr>
              <a:buClr>
                <a:srgbClr val="93A299"/>
              </a:buClr>
            </a:pPr>
            <a:endParaRPr lang="en-US" dirty="0">
              <a:solidFill>
                <a:srgbClr val="564B3C"/>
              </a:solidFill>
            </a:endParaRPr>
          </a:p>
          <a:p>
            <a:pPr lvl="1">
              <a:buClr>
                <a:srgbClr val="CF543F"/>
              </a:buClr>
            </a:pPr>
            <a:endParaRPr lang="en-GB" dirty="0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48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Contention Based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Contention based algorithms allow multiple processes to request for shared resources but solve the argument based on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Timestamp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Voting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579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 Based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a process </a:t>
            </a:r>
            <a:r>
              <a:rPr lang="en-US" b="1" i="1" dirty="0" smtClean="0"/>
              <a:t>p</a:t>
            </a:r>
            <a:r>
              <a:rPr lang="en-US" dirty="0" smtClean="0"/>
              <a:t> wants to access a shared resource, it sends a message to all other nodes containing the </a:t>
            </a:r>
            <a:r>
              <a:rPr lang="en-US" b="1" dirty="0" smtClean="0"/>
              <a:t>resource ID </a:t>
            </a:r>
            <a:r>
              <a:rPr lang="en-US" dirty="0" smtClean="0"/>
              <a:t>and its </a:t>
            </a:r>
            <a:r>
              <a:rPr lang="en-US" b="1" dirty="0" smtClean="0"/>
              <a:t>Timestamp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receiver can take following actions:</a:t>
            </a:r>
          </a:p>
          <a:p>
            <a:pPr lvl="1"/>
            <a:r>
              <a:rPr lang="en-US" dirty="0" smtClean="0"/>
              <a:t>If it is not in critical region and does not want to enter into it, it </a:t>
            </a:r>
            <a:r>
              <a:rPr lang="en-US" b="1" dirty="0" smtClean="0"/>
              <a:t>sends reply </a:t>
            </a:r>
            <a:r>
              <a:rPr lang="en-US" dirty="0" smtClean="0"/>
              <a:t>message.</a:t>
            </a:r>
            <a:endParaRPr lang="en-GB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it is in </a:t>
            </a:r>
            <a:r>
              <a:rPr lang="en-US" dirty="0"/>
              <a:t>critical </a:t>
            </a:r>
            <a:r>
              <a:rPr lang="en-US" dirty="0" smtClean="0"/>
              <a:t>region, </a:t>
            </a:r>
            <a:r>
              <a:rPr lang="en-US" dirty="0"/>
              <a:t>it </a:t>
            </a:r>
            <a:r>
              <a:rPr lang="en-US" b="1" dirty="0" smtClean="0"/>
              <a:t>does not reply </a:t>
            </a:r>
            <a:r>
              <a:rPr lang="en-US" dirty="0" smtClean="0"/>
              <a:t>and queues the request message.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it wants to enter critical region, it compares the two timestamps – sender’s and receiver’s; the earlier request(lowest value) wins </a:t>
            </a:r>
          </a:p>
          <a:p>
            <a:pPr lvl="2"/>
            <a:r>
              <a:rPr lang="en-US" dirty="0" smtClean="0"/>
              <a:t>If receiver wins, it queues the request message and doesn’t reply</a:t>
            </a:r>
          </a:p>
          <a:p>
            <a:pPr lvl="2"/>
            <a:r>
              <a:rPr lang="en-US" dirty="0" smtClean="0"/>
              <a:t>If sender wins, it replies.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1490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 Based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sender can take following actions: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waits until it receives replies (say </a:t>
            </a:r>
            <a:r>
              <a:rPr lang="en-US" b="1" dirty="0" smtClean="0"/>
              <a:t>OK</a:t>
            </a:r>
            <a:r>
              <a:rPr lang="en-US" dirty="0" smtClean="0"/>
              <a:t>) from every node.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 getting permission from all nodes, it executes critical section.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 critical section, it replies to all messages queued previously (if any).</a:t>
            </a:r>
          </a:p>
        </p:txBody>
      </p:sp>
    </p:spTree>
    <p:extLst>
      <p:ext uri="{BB962C8B-B14F-4D97-AF65-F5344CB8AC3E}">
        <p14:creationId xmlns:p14="http://schemas.microsoft.com/office/powerpoint/2010/main" xmlns="" val="24176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 Based 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8382000" y="4876800"/>
            <a:ext cx="1124037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257800" y="17526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0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590800" y="51054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8" name="Straight Arrow Connector 7"/>
          <p:cNvCxnSpPr>
            <a:stCxn id="5" idx="3"/>
            <a:endCxn id="6" idx="7"/>
          </p:cNvCxnSpPr>
          <p:nvPr/>
        </p:nvCxnSpPr>
        <p:spPr>
          <a:xfrm flipH="1">
            <a:off x="3241208" y="2403008"/>
            <a:ext cx="2128184" cy="28139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943600" y="2334138"/>
            <a:ext cx="2638402" cy="2618862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5" idx="4"/>
          </p:cNvCxnSpPr>
          <p:nvPr/>
        </p:nvCxnSpPr>
        <p:spPr>
          <a:xfrm flipH="1" flipV="1">
            <a:off x="5638801" y="2514600"/>
            <a:ext cx="2743199" cy="28575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6" idx="6"/>
          </p:cNvCxnSpPr>
          <p:nvPr/>
        </p:nvCxnSpPr>
        <p:spPr>
          <a:xfrm flipH="1">
            <a:off x="3352801" y="5372100"/>
            <a:ext cx="5029199" cy="1143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19801" y="1796534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Timestamp = 5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10601" y="5896094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Timestamp = 3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22" name="Straight Arrow Connector 21"/>
          <p:cNvCxnSpPr>
            <a:stCxn id="6" idx="5"/>
            <a:endCxn id="4" idx="3"/>
          </p:cNvCxnSpPr>
          <p:nvPr/>
        </p:nvCxnSpPr>
        <p:spPr>
          <a:xfrm flipV="1">
            <a:off x="3241208" y="5722330"/>
            <a:ext cx="5305402" cy="3347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0"/>
            <a:endCxn id="5" idx="2"/>
          </p:cNvCxnSpPr>
          <p:nvPr/>
        </p:nvCxnSpPr>
        <p:spPr>
          <a:xfrm flipV="1">
            <a:off x="2971800" y="2133600"/>
            <a:ext cx="2286000" cy="29718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9" idx="1"/>
            <a:endCxn id="4" idx="0"/>
          </p:cNvCxnSpPr>
          <p:nvPr/>
        </p:nvCxnSpPr>
        <p:spPr>
          <a:xfrm>
            <a:off x="6019800" y="1981200"/>
            <a:ext cx="2924218" cy="28956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5791200" y="2457450"/>
            <a:ext cx="2646596" cy="257175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ular Callout 48"/>
          <p:cNvSpPr/>
          <p:nvPr/>
        </p:nvSpPr>
        <p:spPr>
          <a:xfrm>
            <a:off x="3180806" y="1772892"/>
            <a:ext cx="1295400" cy="381000"/>
          </a:xfrm>
          <a:prstGeom prst="wedgeRectCallout">
            <a:avLst>
              <a:gd name="adj1" fmla="val 102843"/>
              <a:gd name="adj2" fmla="val -26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Waiting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0" name="Rectangular Callout 49"/>
          <p:cNvSpPr/>
          <p:nvPr/>
        </p:nvSpPr>
        <p:spPr>
          <a:xfrm>
            <a:off x="6834209" y="6265426"/>
            <a:ext cx="1295400" cy="381000"/>
          </a:xfrm>
          <a:prstGeom prst="wedgeRectCallout">
            <a:avLst>
              <a:gd name="adj1" fmla="val 86709"/>
              <a:gd name="adj2" fmla="val -156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Waiting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1" name="Rectangular Callout 50"/>
          <p:cNvSpPr/>
          <p:nvPr/>
        </p:nvSpPr>
        <p:spPr>
          <a:xfrm>
            <a:off x="9133447" y="3712440"/>
            <a:ext cx="1295400" cy="859561"/>
          </a:xfrm>
          <a:prstGeom prst="wedgeRectCallout">
            <a:avLst>
              <a:gd name="adj1" fmla="val -50434"/>
              <a:gd name="adj2" fmla="val 1092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Inside Critical Section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313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0" grpId="1" animBg="1"/>
      <p:bldP spid="51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&amp;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Advantages</a:t>
            </a:r>
          </a:p>
          <a:p>
            <a:pPr lvl="1"/>
            <a:r>
              <a:rPr lang="en-US" dirty="0" smtClean="0"/>
              <a:t>No Starvation &amp; Guaranteed Mutual Exclusion</a:t>
            </a:r>
          </a:p>
          <a:p>
            <a:endParaRPr lang="en-US" dirty="0" smtClean="0"/>
          </a:p>
          <a:p>
            <a:r>
              <a:rPr lang="en-US" b="1" dirty="0" smtClean="0"/>
              <a:t>Problems</a:t>
            </a:r>
          </a:p>
          <a:p>
            <a:pPr lvl="1"/>
            <a:r>
              <a:rPr lang="en-US" dirty="0" smtClean="0"/>
              <a:t>2(n-1</a:t>
            </a:r>
            <a:r>
              <a:rPr lang="en-US" dirty="0"/>
              <a:t>) messages are send/received for a single request.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Number of point-failures is n – Higher single point failure probability.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Confusion </a:t>
            </a:r>
            <a:r>
              <a:rPr lang="en-US" dirty="0"/>
              <a:t>in dealing with Denial &amp; Dead.</a:t>
            </a:r>
          </a:p>
          <a:p>
            <a:pPr lvl="2"/>
            <a:r>
              <a:rPr lang="en-US" dirty="0"/>
              <a:t>Can be solved by adding a message for </a:t>
            </a:r>
            <a:r>
              <a:rPr lang="en-US" dirty="0" smtClean="0"/>
              <a:t>Denial</a:t>
            </a:r>
            <a:r>
              <a:rPr lang="en-US" dirty="0"/>
              <a:t> </a:t>
            </a:r>
            <a:r>
              <a:rPr lang="en-US" dirty="0" smtClean="0"/>
              <a:t>(Tanenbaum95)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966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Based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It is same as that of Timestamp Based, but the decision is made as soon as the reply (say </a:t>
            </a:r>
            <a:r>
              <a:rPr lang="en-US" b="1" dirty="0" smtClean="0"/>
              <a:t>OK</a:t>
            </a:r>
            <a:r>
              <a:rPr lang="en-US" dirty="0" smtClean="0"/>
              <a:t>) is received from majority of nodes.</a:t>
            </a:r>
          </a:p>
          <a:p>
            <a:endParaRPr lang="en-US" dirty="0" smtClean="0"/>
          </a:p>
          <a:p>
            <a:r>
              <a:rPr lang="en-US" dirty="0" smtClean="0"/>
              <a:t>In this approach, a process can give permission to one process only.</a:t>
            </a:r>
          </a:p>
          <a:p>
            <a:pPr lvl="1"/>
            <a:r>
              <a:rPr lang="en-US" dirty="0" smtClean="0"/>
              <a:t>Requires the requesting process to inform others when it is done.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932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Based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Nodes are arranged in a Logical Ring.</a:t>
            </a:r>
          </a:p>
          <a:p>
            <a:endParaRPr lang="en-US" dirty="0" smtClean="0"/>
          </a:p>
          <a:p>
            <a:r>
              <a:rPr lang="en-US" dirty="0" smtClean="0"/>
              <a:t>Some process </a:t>
            </a:r>
            <a:r>
              <a:rPr lang="en-US" i="1" dirty="0" smtClean="0"/>
              <a:t>p0 </a:t>
            </a:r>
            <a:r>
              <a:rPr lang="en-US" dirty="0" smtClean="0"/>
              <a:t> initializes the token and then token starts circulating in the ring.</a:t>
            </a:r>
          </a:p>
          <a:p>
            <a:endParaRPr lang="en-US" dirty="0" smtClean="0"/>
          </a:p>
          <a:p>
            <a:r>
              <a:rPr lang="en-US" dirty="0" smtClean="0"/>
              <a:t>If a process needs to access a shared resource, it waits for the token to arrive.</a:t>
            </a:r>
          </a:p>
          <a:p>
            <a:endParaRPr lang="en-US" dirty="0" smtClean="0"/>
          </a:p>
          <a:p>
            <a:r>
              <a:rPr lang="en-US" dirty="0" smtClean="0"/>
              <a:t>It holds the token while executing critical section, then passes token to next process/node.</a:t>
            </a:r>
          </a:p>
          <a:p>
            <a:endParaRPr lang="en-US" dirty="0" smtClean="0"/>
          </a:p>
          <a:p>
            <a:r>
              <a:rPr lang="en-US" dirty="0" smtClean="0"/>
              <a:t>If a process gets the token but doesn’t need to access any shared resource, it simply passes it to next.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13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87510"/>
          </a:xfrm>
        </p:spPr>
        <p:txBody>
          <a:bodyPr>
            <a:normAutofit/>
          </a:bodyPr>
          <a:lstStyle/>
          <a:p>
            <a:r>
              <a:rPr lang="en-US" dirty="0" smtClean="0"/>
              <a:t>Last-one call </a:t>
            </a:r>
            <a:r>
              <a:rPr lang="en-US" dirty="0"/>
              <a:t>semantics</a:t>
            </a:r>
          </a:p>
          <a:p>
            <a:pPr lvl="1"/>
            <a:r>
              <a:rPr lang="en-US" dirty="0" smtClean="0"/>
              <a:t>Retransmission of call messages based on timeouts until a response is </a:t>
            </a:r>
            <a:r>
              <a:rPr lang="en-US" dirty="0" err="1" smtClean="0"/>
              <a:t>recived</a:t>
            </a:r>
            <a:r>
              <a:rPr lang="en-US" dirty="0" smtClean="0"/>
              <a:t> by the caller</a:t>
            </a:r>
          </a:p>
          <a:p>
            <a:pPr lvl="1"/>
            <a:r>
              <a:rPr lang="en-US" dirty="0" smtClean="0"/>
              <a:t>Clearly, the results of the last executed call are used by the caller.</a:t>
            </a:r>
          </a:p>
          <a:p>
            <a:pPr lvl="1"/>
            <a:r>
              <a:rPr lang="en-US" dirty="0" smtClean="0"/>
              <a:t>Last-one can be achieved easily when only 2 nodes are involved.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N1 crashes, it again calls R1which </a:t>
            </a:r>
            <a:r>
              <a:rPr lang="en-US" dirty="0" err="1" smtClean="0"/>
              <a:t>inturn</a:t>
            </a:r>
            <a:r>
              <a:rPr lang="en-US" dirty="0" smtClean="0"/>
              <a:t> calls another R2.</a:t>
            </a:r>
          </a:p>
          <a:p>
            <a:pPr lvl="1"/>
            <a:r>
              <a:rPr lang="en-US" dirty="0" smtClean="0"/>
              <a:t>Orphan calls tend to create problem and their extermination is a difficult and costly solution.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02271" y="3935926"/>
            <a:ext cx="710588" cy="540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N1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354870" y="3885626"/>
            <a:ext cx="705765" cy="59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N2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416630" y="3873051"/>
            <a:ext cx="756427" cy="588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N3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stCxn id="4" idx="6"/>
            <a:endCxn id="5" idx="2"/>
          </p:cNvCxnSpPr>
          <p:nvPr/>
        </p:nvCxnSpPr>
        <p:spPr>
          <a:xfrm flipV="1">
            <a:off x="4312859" y="4180838"/>
            <a:ext cx="1042011" cy="25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6" idx="2"/>
          </p:cNvCxnSpPr>
          <p:nvPr/>
        </p:nvCxnSpPr>
        <p:spPr>
          <a:xfrm flipV="1">
            <a:off x="6060635" y="4167483"/>
            <a:ext cx="1355995" cy="13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51764" y="3639247"/>
            <a:ext cx="536686" cy="460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</a:t>
            </a:r>
            <a:r>
              <a:rPr lang="en-US" dirty="0" smtClean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464515" y="3615600"/>
            <a:ext cx="536686" cy="460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R</a:t>
            </a:r>
            <a:r>
              <a:rPr lang="en-US" dirty="0" smtClean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06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Based 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200400" y="23622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0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85160" y="51816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543800" y="25146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479574" y="53340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3733800" y="2019300"/>
            <a:ext cx="762000" cy="685800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8610600" y="5181600"/>
            <a:ext cx="1524000" cy="1066800"/>
          </a:xfrm>
          <a:prstGeom prst="wedgeRectCallout">
            <a:avLst>
              <a:gd name="adj1" fmla="val -71404"/>
              <a:gd name="adj2" fmla="val 18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Need to access a shared resource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8763000" y="3048000"/>
            <a:ext cx="1752600" cy="1371600"/>
          </a:xfrm>
          <a:prstGeom prst="wedgeRectCallout">
            <a:avLst>
              <a:gd name="adj1" fmla="val -85678"/>
              <a:gd name="adj2" fmla="val 1186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Hold the token and execute the critical section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36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19056E-6 C 0.08056 -0.04233 0.15591 -0.06476 0.22709 -0.0458 C 0.29809 -0.02683 0.3967 0.0252 0.42674 0.11332 C 0.4823 0.19287 0.44792 0.40309 0.40747 0.48311 C 0.36598 0.56267 0.2599 0.58048 0.17778 0.59042 C 0.01823 0.57446 -0.09496 0.45351 -0.09496 0.28191 C -0.09496 0.10985 -0.05833 0.06753 -3.33333E-6 4.19056E-6 Z " pathEditMode="relative" rAng="0" ptsTypes="fafafff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58" y="26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36667 -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67 -4.44444E-6 L 0.36667 0.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10" grpId="0" animBg="1"/>
      <p:bldP spid="10" grpId="1" animBg="1"/>
      <p:bldP spid="12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&amp;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Advantages</a:t>
            </a:r>
          </a:p>
          <a:p>
            <a:r>
              <a:rPr lang="en-US" dirty="0" smtClean="0"/>
              <a:t>Guarantees Mutual Exclusion &amp; avoids starvation.</a:t>
            </a:r>
          </a:p>
          <a:p>
            <a:endParaRPr lang="en-US" dirty="0" smtClean="0"/>
          </a:p>
          <a:p>
            <a:r>
              <a:rPr lang="en-US" b="1" dirty="0"/>
              <a:t>Problems</a:t>
            </a:r>
          </a:p>
          <a:p>
            <a:r>
              <a:rPr lang="en-US" dirty="0" smtClean="0"/>
              <a:t>Lost tokens can create confusion</a:t>
            </a:r>
          </a:p>
          <a:p>
            <a:pPr lvl="1"/>
            <a:r>
              <a:rPr lang="en-US" dirty="0" smtClean="0"/>
              <a:t>Denial or Dead</a:t>
            </a:r>
          </a:p>
          <a:p>
            <a:r>
              <a:rPr lang="en-US" dirty="0" smtClean="0"/>
              <a:t>Lost Process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3731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3 Algorithms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752600"/>
          <a:ext cx="82296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95350"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Messages per Critical Section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 before</a:t>
                      </a:r>
                      <a:r>
                        <a:rPr lang="en-US" baseline="0" dirty="0" smtClean="0"/>
                        <a:t> Permission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Problems</a:t>
                      </a:r>
                      <a:endParaRPr lang="en-GB" dirty="0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r>
                        <a:rPr lang="en-US" dirty="0" smtClean="0"/>
                        <a:t>Centralized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Coordinator crash</a:t>
                      </a:r>
                      <a:endParaRPr lang="en-GB" dirty="0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Distributed</a:t>
                      </a:r>
                    </a:p>
                    <a:p>
                      <a:r>
                        <a:rPr lang="en-US" dirty="0" smtClean="0"/>
                        <a:t>(Contention)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(n-1)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(n-1)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Crash of any process</a:t>
                      </a:r>
                      <a:endParaRPr lang="en-GB" dirty="0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Distributed</a:t>
                      </a:r>
                    </a:p>
                    <a:p>
                      <a:r>
                        <a:rPr lang="en-US" dirty="0" smtClean="0"/>
                        <a:t>(Token)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to infinity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to n-1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Lost token &amp;</a:t>
                      </a:r>
                      <a:r>
                        <a:rPr lang="en-US" baseline="0" dirty="0" smtClean="0"/>
                        <a:t> process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83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3</a:t>
            </a:r>
            <a:endParaRPr lang="en-US" dirty="0" smtClean="0"/>
          </a:p>
          <a:p>
            <a:pPr lvl="1"/>
            <a:r>
              <a:rPr lang="en-US" dirty="0"/>
              <a:t>3.2. MUTUAL EXCLUSION </a:t>
            </a:r>
            <a:endParaRPr lang="en-US" dirty="0" smtClean="0"/>
          </a:p>
          <a:p>
            <a:pPr lvl="1"/>
            <a:r>
              <a:rPr lang="en-US" dirty="0" smtClean="0"/>
              <a:t>3.2.1</a:t>
            </a:r>
            <a:r>
              <a:rPr lang="en-US" dirty="0"/>
              <a:t>. A Centralized Algorithm </a:t>
            </a:r>
            <a:endParaRPr lang="en-US" dirty="0" smtClean="0"/>
          </a:p>
          <a:p>
            <a:pPr lvl="1"/>
            <a:r>
              <a:rPr lang="en-US" dirty="0" smtClean="0"/>
              <a:t>3.2.2</a:t>
            </a:r>
            <a:r>
              <a:rPr lang="en-US" dirty="0"/>
              <a:t>. A Distributed Algorithm </a:t>
            </a:r>
            <a:endParaRPr lang="en-US" dirty="0" smtClean="0"/>
          </a:p>
          <a:p>
            <a:pPr lvl="1"/>
            <a:r>
              <a:rPr lang="en-US" dirty="0" smtClean="0"/>
              <a:t>3.2.3</a:t>
            </a:r>
            <a:r>
              <a:rPr lang="en-US" dirty="0"/>
              <a:t>. A Token Ring Algorithm </a:t>
            </a:r>
            <a:endParaRPr lang="en-US" dirty="0" smtClean="0"/>
          </a:p>
          <a:p>
            <a:pPr lvl="1"/>
            <a:r>
              <a:rPr lang="en-US" dirty="0" smtClean="0"/>
              <a:t>3.2.4</a:t>
            </a:r>
            <a:r>
              <a:rPr lang="en-US" dirty="0"/>
              <a:t>. A Comparison of the Three </a:t>
            </a:r>
            <a:r>
              <a:rPr lang="en-US"/>
              <a:t>Algorithms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4307837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ELECTION ALGORITHMS</a:t>
            </a:r>
            <a:br>
              <a:rPr lang="en-US" dirty="0" smtClean="0"/>
            </a:br>
            <a:r>
              <a:rPr lang="en-US" dirty="0" smtClean="0"/>
              <a:t>in Distributed 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661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Failures are inevitable</a:t>
            </a:r>
          </a:p>
          <a:p>
            <a:endParaRPr lang="en-US" dirty="0" smtClean="0"/>
          </a:p>
          <a:p>
            <a:r>
              <a:rPr lang="en-US" dirty="0" smtClean="0"/>
              <a:t>Two Strategies:</a:t>
            </a:r>
          </a:p>
          <a:p>
            <a:pPr lvl="1"/>
            <a:r>
              <a:rPr lang="en-US" dirty="0" smtClean="0"/>
              <a:t>Don’t Care</a:t>
            </a:r>
          </a:p>
          <a:p>
            <a:pPr lvl="1"/>
            <a:r>
              <a:rPr lang="en-US" dirty="0" smtClean="0"/>
              <a:t>Reorganize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Most of distributed algorithms rely on the existence of a coordinator, a sequencer, an initiator or any other special  process called </a:t>
            </a:r>
            <a:r>
              <a:rPr lang="en-US" b="1" dirty="0" smtClean="0"/>
              <a:t>coordinator process.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to do if such a process goes down?</a:t>
            </a:r>
          </a:p>
          <a:p>
            <a:pPr lvl="1"/>
            <a:r>
              <a:rPr lang="en-US" dirty="0" smtClean="0"/>
              <a:t>We need to dynamically </a:t>
            </a:r>
            <a:r>
              <a:rPr lang="en-US" b="1" dirty="0" smtClean="0"/>
              <a:t>elect</a:t>
            </a:r>
            <a:r>
              <a:rPr lang="en-US" dirty="0" smtClean="0"/>
              <a:t> a new coordinator process.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286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Election Algorithms </a:t>
            </a:r>
            <a:r>
              <a:rPr lang="en-US" dirty="0" smtClean="0"/>
              <a:t>are meant for electing a coordinator process from among the currently running processes in such a manner that at any instance of time there is a single coordinator for all processes.</a:t>
            </a:r>
          </a:p>
          <a:p>
            <a:endParaRPr lang="en-US" dirty="0"/>
          </a:p>
          <a:p>
            <a:r>
              <a:rPr lang="en-US" dirty="0" smtClean="0"/>
              <a:t>All Election Algorithms make certain assumptions:</a:t>
            </a:r>
          </a:p>
          <a:p>
            <a:pPr lvl="1"/>
            <a:r>
              <a:rPr lang="en-US" dirty="0" smtClean="0"/>
              <a:t>Every process has a unique priority number</a:t>
            </a:r>
          </a:p>
          <a:p>
            <a:pPr lvl="1"/>
            <a:r>
              <a:rPr lang="en-US" dirty="0" smtClean="0"/>
              <a:t>Every process knows about other process’ priority</a:t>
            </a:r>
          </a:p>
          <a:p>
            <a:pPr lvl="1"/>
            <a:r>
              <a:rPr lang="en-US" dirty="0" smtClean="0"/>
              <a:t>Highest priority number process is elected</a:t>
            </a:r>
          </a:p>
          <a:p>
            <a:pPr lvl="1"/>
            <a:r>
              <a:rPr lang="en-US" dirty="0" smtClean="0"/>
              <a:t>On recovery, the actual coordinator takes appropriate steps.</a:t>
            </a:r>
          </a:p>
        </p:txBody>
      </p:sp>
    </p:spTree>
    <p:extLst>
      <p:ext uri="{BB962C8B-B14F-4D97-AF65-F5344CB8AC3E}">
        <p14:creationId xmlns:p14="http://schemas.microsoft.com/office/powerpoint/2010/main" xmlns="" val="19281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Election Algorithms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Bully Algorithm</a:t>
            </a:r>
          </a:p>
          <a:p>
            <a:pPr lvl="1"/>
            <a:r>
              <a:rPr lang="en-US" dirty="0" smtClean="0"/>
              <a:t>Invitation Algorithm</a:t>
            </a:r>
          </a:p>
          <a:p>
            <a:pPr lvl="1"/>
            <a:r>
              <a:rPr lang="en-US" dirty="0" smtClean="0"/>
              <a:t>Ring Algorith</a:t>
            </a:r>
            <a:r>
              <a:rPr lang="en-US" dirty="0"/>
              <a:t>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043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Bully Algorithm assumes that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process stores its state onto some </a:t>
            </a:r>
            <a:r>
              <a:rPr lang="en-US" dirty="0"/>
              <a:t>permanent </a:t>
            </a:r>
            <a:r>
              <a:rPr lang="en-US" dirty="0" smtClean="0"/>
              <a:t>storage.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There are no transmission errors.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communication subsystem does not fail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398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When a process </a:t>
            </a:r>
            <a:r>
              <a:rPr lang="en-US" i="1" dirty="0" smtClean="0"/>
              <a:t>p</a:t>
            </a:r>
            <a:r>
              <a:rPr lang="en-US" dirty="0" smtClean="0"/>
              <a:t> is asking coordinator for some service and coordinator is not responding; it assumes that coordinator is down.</a:t>
            </a:r>
          </a:p>
          <a:p>
            <a:endParaRPr lang="en-US" dirty="0"/>
          </a:p>
          <a:p>
            <a:r>
              <a:rPr lang="en-US" dirty="0" smtClean="0"/>
              <a:t>What to do?</a:t>
            </a:r>
          </a:p>
          <a:p>
            <a:pPr lvl="1"/>
            <a:r>
              <a:rPr lang="en-US" dirty="0" smtClean="0"/>
              <a:t>Announce an Election</a:t>
            </a:r>
          </a:p>
          <a:p>
            <a:endParaRPr lang="en-US" dirty="0"/>
          </a:p>
          <a:p>
            <a:r>
              <a:rPr lang="en-US" dirty="0" smtClean="0"/>
              <a:t>The node that found the coordinator down announces election by sending </a:t>
            </a:r>
            <a:r>
              <a:rPr lang="en-US" i="1" dirty="0" smtClean="0"/>
              <a:t>ELECTION</a:t>
            </a:r>
            <a:r>
              <a:rPr lang="en-US" dirty="0" smtClean="0"/>
              <a:t> message to every other node whose priority &gt; his priority.</a:t>
            </a:r>
          </a:p>
        </p:txBody>
      </p:sp>
    </p:spTree>
    <p:extLst>
      <p:ext uri="{BB962C8B-B14F-4D97-AF65-F5344CB8AC3E}">
        <p14:creationId xmlns:p14="http://schemas.microsoft.com/office/powerpoint/2010/main" xmlns="" val="94224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6002</Words>
  <Application>Microsoft Macintosh PowerPoint</Application>
  <PresentationFormat>Custom</PresentationFormat>
  <Paragraphs>1195</Paragraphs>
  <Slides>115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115</vt:i4>
      </vt:variant>
    </vt:vector>
  </HeadingPairs>
  <TitlesOfParts>
    <vt:vector size="117" baseType="lpstr">
      <vt:lpstr>Apothecary</vt:lpstr>
      <vt:lpstr>1_Apothecary</vt:lpstr>
      <vt:lpstr>Remote Procedure Call (RPC)</vt:lpstr>
      <vt:lpstr>Motivation</vt:lpstr>
      <vt:lpstr>Mechanism</vt:lpstr>
      <vt:lpstr>Complexity</vt:lpstr>
      <vt:lpstr>Design Issues</vt:lpstr>
      <vt:lpstr>Parameter Passing</vt:lpstr>
      <vt:lpstr>Data Representation</vt:lpstr>
      <vt:lpstr>Call Semantics</vt:lpstr>
      <vt:lpstr>Call Semantics</vt:lpstr>
      <vt:lpstr>Call Semantics</vt:lpstr>
      <vt:lpstr>Call Semantics</vt:lpstr>
      <vt:lpstr>Server Creation Semantics</vt:lpstr>
      <vt:lpstr>Server Creation Semantics</vt:lpstr>
      <vt:lpstr>Binding</vt:lpstr>
      <vt:lpstr>Considerations in binding</vt:lpstr>
      <vt:lpstr>Server Naming</vt:lpstr>
      <vt:lpstr>Server LOCATING</vt:lpstr>
      <vt:lpstr>Server LOCATING</vt:lpstr>
      <vt:lpstr>Server LOCATING</vt:lpstr>
      <vt:lpstr>Server LOCATING</vt:lpstr>
      <vt:lpstr>Binding Time</vt:lpstr>
      <vt:lpstr>BINDING TIME</vt:lpstr>
      <vt:lpstr>Changing Bindings</vt:lpstr>
      <vt:lpstr>Multiple simultaneous Bindings</vt:lpstr>
      <vt:lpstr>Server LOCATING</vt:lpstr>
      <vt:lpstr>Reading Assignment</vt:lpstr>
      <vt:lpstr>Implementation of RPC</vt:lpstr>
      <vt:lpstr>Implementation of RPC</vt:lpstr>
      <vt:lpstr>Implementation of Rpc</vt:lpstr>
      <vt:lpstr>Implementation of rpc</vt:lpstr>
      <vt:lpstr>Implementation of rpc</vt:lpstr>
      <vt:lpstr>Implementation of rpc</vt:lpstr>
      <vt:lpstr>Implementation of rpc</vt:lpstr>
      <vt:lpstr>CLASSES of RPC</vt:lpstr>
      <vt:lpstr>Classes of RPC</vt:lpstr>
      <vt:lpstr>Classes of RPC</vt:lpstr>
      <vt:lpstr>Classes of RPC</vt:lpstr>
      <vt:lpstr>Classes of RPC</vt:lpstr>
      <vt:lpstr>Classes of RPC</vt:lpstr>
      <vt:lpstr>Classes of RPC</vt:lpstr>
      <vt:lpstr>Classes of RPC</vt:lpstr>
      <vt:lpstr>RPC in LINUX</vt:lpstr>
      <vt:lpstr>RPC IN LINUX</vt:lpstr>
      <vt:lpstr>RPC IN LINUX</vt:lpstr>
      <vt:lpstr>RPC IN LINUX</vt:lpstr>
      <vt:lpstr>RPC IN LINUX</vt:lpstr>
      <vt:lpstr>Synchronization in Distributed Systems</vt:lpstr>
      <vt:lpstr>Synchronization</vt:lpstr>
      <vt:lpstr>Clock Synchronization</vt:lpstr>
      <vt:lpstr>Physical clock Synchronization</vt:lpstr>
      <vt:lpstr>Physical Clock Synchronization</vt:lpstr>
      <vt:lpstr>Physical Clock Synchronization</vt:lpstr>
      <vt:lpstr>Physical Clock Synchronization</vt:lpstr>
      <vt:lpstr>Physical Clock Synchronization</vt:lpstr>
      <vt:lpstr>Physical Clock Synchronization</vt:lpstr>
      <vt:lpstr>Physical Clock Synchronization</vt:lpstr>
      <vt:lpstr>Physical Clock Synchronization</vt:lpstr>
      <vt:lpstr>Physical Clock Synchronization</vt:lpstr>
      <vt:lpstr>Passive-time server Algorithm</vt:lpstr>
      <vt:lpstr>Passive-time server Algorithm</vt:lpstr>
      <vt:lpstr>Passive-time server Algorithm</vt:lpstr>
      <vt:lpstr>ACTIVE-time server Algorithm</vt:lpstr>
      <vt:lpstr>Berkeley Algorithm</vt:lpstr>
      <vt:lpstr>Berkeley Algorithm</vt:lpstr>
      <vt:lpstr>Centralized Algorithms</vt:lpstr>
      <vt:lpstr>Distributed  Global Averaging Algorithm</vt:lpstr>
      <vt:lpstr>Distributed  local Averaging Algorithm</vt:lpstr>
      <vt:lpstr>Logical clock</vt:lpstr>
      <vt:lpstr>Logical clock</vt:lpstr>
      <vt:lpstr>Happened-before relation</vt:lpstr>
      <vt:lpstr>Happened-before relation</vt:lpstr>
      <vt:lpstr>Happened-before relation</vt:lpstr>
      <vt:lpstr>Implementation of Logical Clock</vt:lpstr>
      <vt:lpstr>LOCAL Logical Clock</vt:lpstr>
      <vt:lpstr>Slide 75</vt:lpstr>
      <vt:lpstr>Reading Assignment</vt:lpstr>
      <vt:lpstr>Mutual Exclusion in Distributed OS</vt:lpstr>
      <vt:lpstr>Mutual Exclusion?</vt:lpstr>
      <vt:lpstr>How to achieve It?</vt:lpstr>
      <vt:lpstr>Centralized Algorithm</vt:lpstr>
      <vt:lpstr>Advantages &amp; Problems</vt:lpstr>
      <vt:lpstr>Distributed Algorithms</vt:lpstr>
      <vt:lpstr>Contention Based </vt:lpstr>
      <vt:lpstr>Timestamp Based </vt:lpstr>
      <vt:lpstr>Timestamp Based </vt:lpstr>
      <vt:lpstr>Timestamp Based </vt:lpstr>
      <vt:lpstr>Advantages &amp; Problems</vt:lpstr>
      <vt:lpstr>Voting Based </vt:lpstr>
      <vt:lpstr>Token Based </vt:lpstr>
      <vt:lpstr>Token Based </vt:lpstr>
      <vt:lpstr>Advantages &amp; Problems</vt:lpstr>
      <vt:lpstr>Comparison of 3 Algorithms</vt:lpstr>
      <vt:lpstr>Reading Assignment</vt:lpstr>
      <vt:lpstr>ELECTION ALGORITHMS in Distributed OS</vt:lpstr>
      <vt:lpstr>Election Algorithms</vt:lpstr>
      <vt:lpstr>Election Algorithms</vt:lpstr>
      <vt:lpstr>Election Algorithms</vt:lpstr>
      <vt:lpstr>Bully Algorithm</vt:lpstr>
      <vt:lpstr>Bully Algorithm</vt:lpstr>
      <vt:lpstr>Bully Algorithm</vt:lpstr>
      <vt:lpstr>Bully Algorithm</vt:lpstr>
      <vt:lpstr>Bully Algorithm</vt:lpstr>
      <vt:lpstr>Bully Algorithm</vt:lpstr>
      <vt:lpstr>Invitation Algorithm</vt:lpstr>
      <vt:lpstr>Invitation Algorithm</vt:lpstr>
      <vt:lpstr>Invitation Algorithm</vt:lpstr>
      <vt:lpstr>Invitation Algorithm</vt:lpstr>
      <vt:lpstr>Invitation Algorithm</vt:lpstr>
      <vt:lpstr>Slide 109</vt:lpstr>
      <vt:lpstr>Invitation Algorithm</vt:lpstr>
      <vt:lpstr>RING Algorithm</vt:lpstr>
      <vt:lpstr>RING Algorithm</vt:lpstr>
      <vt:lpstr>RING Algorithm</vt:lpstr>
      <vt:lpstr>Reading Assignment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Binding</dc:title>
  <dc:creator>Guest</dc:creator>
  <cp:lastModifiedBy>Windows User</cp:lastModifiedBy>
  <cp:revision>27</cp:revision>
  <dcterms:created xsi:type="dcterms:W3CDTF">2016-10-18T05:28:30Z</dcterms:created>
  <dcterms:modified xsi:type="dcterms:W3CDTF">2016-11-17T07:05:44Z</dcterms:modified>
</cp:coreProperties>
</file>