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s/slide99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Layouts/slideLayout22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9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36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367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68" r:id="rId58"/>
    <p:sldId id="310" r:id="rId59"/>
    <p:sldId id="311" r:id="rId60"/>
    <p:sldId id="312" r:id="rId61"/>
    <p:sldId id="313" r:id="rId62"/>
    <p:sldId id="314" r:id="rId63"/>
    <p:sldId id="315" r:id="rId64"/>
    <p:sldId id="316" r:id="rId65"/>
    <p:sldId id="317" r:id="rId66"/>
    <p:sldId id="318" r:id="rId67"/>
    <p:sldId id="369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71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72" r:id="rId95"/>
    <p:sldId id="344" r:id="rId96"/>
    <p:sldId id="345" r:id="rId97"/>
    <p:sldId id="346" r:id="rId98"/>
    <p:sldId id="347" r:id="rId99"/>
    <p:sldId id="348" r:id="rId100"/>
    <p:sldId id="349" r:id="rId101"/>
    <p:sldId id="350" r:id="rId102"/>
    <p:sldId id="351" r:id="rId103"/>
    <p:sldId id="352" r:id="rId104"/>
    <p:sldId id="353" r:id="rId105"/>
    <p:sldId id="354" r:id="rId106"/>
    <p:sldId id="355" r:id="rId107"/>
    <p:sldId id="356" r:id="rId108"/>
    <p:sldId id="357" r:id="rId109"/>
    <p:sldId id="358" r:id="rId110"/>
    <p:sldId id="359" r:id="rId111"/>
    <p:sldId id="360" r:id="rId112"/>
    <p:sldId id="361" r:id="rId113"/>
    <p:sldId id="362" r:id="rId114"/>
    <p:sldId id="363" r:id="rId115"/>
    <p:sldId id="364" r:id="rId116"/>
    <p:sldId id="370" r:id="rId117"/>
    <p:sldId id="365" r:id="rId1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13" autoAdjust="0"/>
    <p:restoredTop sz="94660"/>
  </p:normalViewPr>
  <p:slideViewPr>
    <p:cSldViewPr snapToGrid="0">
      <p:cViewPr varScale="1">
        <p:scale>
          <a:sx n="91" d="100"/>
          <a:sy n="91" d="100"/>
        </p:scale>
        <p:origin x="-45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117" Type="http://schemas.openxmlformats.org/officeDocument/2006/relationships/slide" Target="slides/slide115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112" Type="http://schemas.openxmlformats.org/officeDocument/2006/relationships/slide" Target="slides/slide110.xml"/><Relationship Id="rId16" Type="http://schemas.openxmlformats.org/officeDocument/2006/relationships/slide" Target="slides/slide14.xml"/><Relationship Id="rId107" Type="http://schemas.openxmlformats.org/officeDocument/2006/relationships/slide" Target="slides/slide105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102" Type="http://schemas.openxmlformats.org/officeDocument/2006/relationships/slide" Target="slides/slide100.xml"/><Relationship Id="rId123" Type="http://schemas.openxmlformats.org/officeDocument/2006/relationships/tableStyles" Target="tableStyle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90" Type="http://schemas.openxmlformats.org/officeDocument/2006/relationships/slide" Target="slides/slide88.xml"/><Relationship Id="rId95" Type="http://schemas.openxmlformats.org/officeDocument/2006/relationships/slide" Target="slides/slide9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100" Type="http://schemas.openxmlformats.org/officeDocument/2006/relationships/slide" Target="slides/slide98.xml"/><Relationship Id="rId105" Type="http://schemas.openxmlformats.org/officeDocument/2006/relationships/slide" Target="slides/slide103.xml"/><Relationship Id="rId113" Type="http://schemas.openxmlformats.org/officeDocument/2006/relationships/slide" Target="slides/slide111.xml"/><Relationship Id="rId118" Type="http://schemas.openxmlformats.org/officeDocument/2006/relationships/slide" Target="slides/slide116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93" Type="http://schemas.openxmlformats.org/officeDocument/2006/relationships/slide" Target="slides/slide91.xml"/><Relationship Id="rId98" Type="http://schemas.openxmlformats.org/officeDocument/2006/relationships/slide" Target="slides/slide96.xml"/><Relationship Id="rId121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103" Type="http://schemas.openxmlformats.org/officeDocument/2006/relationships/slide" Target="slides/slide101.xml"/><Relationship Id="rId108" Type="http://schemas.openxmlformats.org/officeDocument/2006/relationships/slide" Target="slides/slide106.xml"/><Relationship Id="rId116" Type="http://schemas.openxmlformats.org/officeDocument/2006/relationships/slide" Target="slides/slide11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slide" Target="slides/slide89.xml"/><Relationship Id="rId96" Type="http://schemas.openxmlformats.org/officeDocument/2006/relationships/slide" Target="slides/slide94.xml"/><Relationship Id="rId111" Type="http://schemas.openxmlformats.org/officeDocument/2006/relationships/slide" Target="slides/slide10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6" Type="http://schemas.openxmlformats.org/officeDocument/2006/relationships/slide" Target="slides/slide104.xml"/><Relationship Id="rId114" Type="http://schemas.openxmlformats.org/officeDocument/2006/relationships/slide" Target="slides/slide112.xml"/><Relationship Id="rId119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openxmlformats.org/officeDocument/2006/relationships/slide" Target="slides/slide92.xml"/><Relationship Id="rId99" Type="http://schemas.openxmlformats.org/officeDocument/2006/relationships/slide" Target="slides/slide97.xml"/><Relationship Id="rId101" Type="http://schemas.openxmlformats.org/officeDocument/2006/relationships/slide" Target="slides/slide99.xml"/><Relationship Id="rId12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109" Type="http://schemas.openxmlformats.org/officeDocument/2006/relationships/slide" Target="slides/slide10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Relationship Id="rId104" Type="http://schemas.openxmlformats.org/officeDocument/2006/relationships/slide" Target="slides/slide102.xml"/><Relationship Id="rId120" Type="http://schemas.openxmlformats.org/officeDocument/2006/relationships/presProps" Target="presProps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slide" Target="slides/slide85.xml"/><Relationship Id="rId110" Type="http://schemas.openxmlformats.org/officeDocument/2006/relationships/slide" Target="slides/slide108.xml"/><Relationship Id="rId115" Type="http://schemas.openxmlformats.org/officeDocument/2006/relationships/slide" Target="slides/slide1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83D9D1-8430-4F09-9EDD-5628242B7242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45CD8-EE4A-48E8-A8BC-733EA03C6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0419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A696C-7645-442A-B5B1-BE9AEF12485C}" type="slidenum">
              <a:rPr lang="en-GB" smtClean="0">
                <a:solidFill>
                  <a:prstClr val="black"/>
                </a:solidFill>
              </a:rPr>
              <a:pPr/>
              <a:t>16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2924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270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GB" b="0" dirty="0" smtClean="0"/>
          </a:p>
        </p:txBody>
      </p:sp>
    </p:spTree>
    <p:extLst>
      <p:ext uri="{BB962C8B-B14F-4D97-AF65-F5344CB8AC3E}">
        <p14:creationId xmlns:p14="http://schemas.microsoft.com/office/powerpoint/2010/main" xmlns="" val="3203315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E405-11AB-4826-9EE9-0CA6BEBE69A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C8A55C8-68C5-45DC-AA7A-972CB01F32AF}" type="slidenum">
              <a:rPr lang="en-GB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en-GB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48174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E405-11AB-4826-9EE9-0CA6BEBE69A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55C8-68C5-45DC-AA7A-972CB01F32AF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9538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E405-11AB-4826-9EE9-0CA6BEBE69A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55C8-68C5-45DC-AA7A-972CB01F32AF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4232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58705-F38D-4725-B5E0-B24B26729F5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8FB843B-D9ED-4431-991A-CCB46DA24D44}" type="slidenum">
              <a:rPr lang="en-GB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en-GB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57126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58705-F38D-4725-B5E0-B24B26729F5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843B-D9ED-4431-991A-CCB46DA24D44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1084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58705-F38D-4725-B5E0-B24B26729F5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843B-D9ED-4431-991A-CCB46DA24D44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94053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58705-F38D-4725-B5E0-B24B26729F5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843B-D9ED-4431-991A-CCB46DA24D44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43324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58705-F38D-4725-B5E0-B24B26729F5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843B-D9ED-4431-991A-CCB46DA24D44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0929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58705-F38D-4725-B5E0-B24B26729F5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843B-D9ED-4431-991A-CCB46DA24D44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41686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58705-F38D-4725-B5E0-B24B26729F5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843B-D9ED-4431-991A-CCB46DA24D44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73833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58705-F38D-4725-B5E0-B24B26729F5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843B-D9ED-4431-991A-CCB46DA24D44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65185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E405-11AB-4826-9EE9-0CA6BEBE69A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55C8-68C5-45DC-AA7A-972CB01F32AF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35473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58705-F38D-4725-B5E0-B24B26729F5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843B-D9ED-4431-991A-CCB46DA24D44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689091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58705-F38D-4725-B5E0-B24B26729F5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843B-D9ED-4431-991A-CCB46DA24D44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71411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58705-F38D-4725-B5E0-B24B26729F5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843B-D9ED-4431-991A-CCB46DA24D44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4900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E405-11AB-4826-9EE9-0CA6BEBE69A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55C8-68C5-45DC-AA7A-972CB01F32AF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4777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E405-11AB-4826-9EE9-0CA6BEBE69A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55C8-68C5-45DC-AA7A-972CB01F32AF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6936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E405-11AB-4826-9EE9-0CA6BEBE69A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55C8-68C5-45DC-AA7A-972CB01F32AF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4879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E405-11AB-4826-9EE9-0CA6BEBE69A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55C8-68C5-45DC-AA7A-972CB01F32AF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2031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E405-11AB-4826-9EE9-0CA6BEBE69A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55C8-68C5-45DC-AA7A-972CB01F32AF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509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E405-11AB-4826-9EE9-0CA6BEBE69A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55C8-68C5-45DC-AA7A-972CB01F32AF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4565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E405-11AB-4826-9EE9-0CA6BEBE69A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55C8-68C5-45DC-AA7A-972CB01F32AF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63387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0D2E405-11AB-4826-9EE9-0CA6BEBE69A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C8A55C8-68C5-45DC-AA7A-972CB01F32AF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85748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2B58705-F38D-4725-B5E0-B24B26729F52}" type="datetimeFigureOut">
              <a:rPr lang="en-GB" smtClean="0">
                <a:solidFill>
                  <a:srgbClr val="564B3C"/>
                </a:solidFill>
              </a:rPr>
              <a:pPr/>
              <a:t>17/11/2016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GB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8FB843B-D9ED-4431-991A-CCB46DA24D44}" type="slidenum">
              <a:rPr lang="en-GB" smtClean="0">
                <a:solidFill>
                  <a:srgbClr val="564B3C"/>
                </a:solidFill>
              </a:rPr>
              <a:pPr/>
              <a:t>‹#›</a:t>
            </a:fld>
            <a:endParaRPr lang="en-GB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4301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3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Deadlocks </a:t>
            </a:r>
            <a:br>
              <a:rPr lang="en-US" dirty="0" smtClean="0"/>
            </a:br>
            <a:r>
              <a:rPr lang="en-US" dirty="0" smtClean="0"/>
              <a:t>in Distributed OS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66614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Ho-</a:t>
            </a:r>
            <a:r>
              <a:rPr lang="en-US" dirty="0" err="1" smtClean="0"/>
              <a:t>Ramamoorthy</a:t>
            </a:r>
            <a:r>
              <a:rPr lang="en-US" dirty="0" smtClean="0"/>
              <a:t> Phase-1 Algorithm</a:t>
            </a:r>
            <a:endParaRPr lang="en-GB" dirty="0"/>
          </a:p>
        </p:txBody>
      </p:sp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1707250" y="2372768"/>
            <a:ext cx="19050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6248400" y="2372768"/>
            <a:ext cx="19050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1996176" y="1880643"/>
            <a:ext cx="1477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>
                <a:solidFill>
                  <a:prstClr val="black"/>
                </a:solidFill>
              </a:rPr>
              <a:t>Machine 0</a:t>
            </a:r>
          </a:p>
        </p:txBody>
      </p:sp>
      <p:sp>
        <p:nvSpPr>
          <p:cNvPr id="42" name="Text Box 8"/>
          <p:cNvSpPr txBox="1">
            <a:spLocks noChangeArrowheads="1"/>
          </p:cNvSpPr>
          <p:nvPr/>
        </p:nvSpPr>
        <p:spPr bwMode="auto">
          <a:xfrm>
            <a:off x="3901176" y="1880643"/>
            <a:ext cx="1477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>
                <a:solidFill>
                  <a:prstClr val="black"/>
                </a:solidFill>
              </a:rPr>
              <a:t>Machine 1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6324601" y="1839368"/>
            <a:ext cx="1655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>
                <a:solidFill>
                  <a:prstClr val="black"/>
                </a:solidFill>
              </a:rPr>
              <a:t>Coordinator</a:t>
            </a:r>
          </a:p>
        </p:txBody>
      </p:sp>
      <p:sp>
        <p:nvSpPr>
          <p:cNvPr id="44" name="AutoShape 11"/>
          <p:cNvSpPr>
            <a:spLocks noChangeArrowheads="1"/>
          </p:cNvSpPr>
          <p:nvPr/>
        </p:nvSpPr>
        <p:spPr bwMode="auto">
          <a:xfrm>
            <a:off x="3071174" y="2667606"/>
            <a:ext cx="304800" cy="3048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prstClr val="black"/>
                </a:solidFill>
              </a:rPr>
              <a:t>A</a:t>
            </a:r>
          </a:p>
        </p:txBody>
      </p:sp>
      <p:sp>
        <p:nvSpPr>
          <p:cNvPr id="45" name="Rectangle 12"/>
          <p:cNvSpPr>
            <a:spLocks noChangeArrowheads="1"/>
          </p:cNvSpPr>
          <p:nvPr/>
        </p:nvSpPr>
        <p:spPr bwMode="auto">
          <a:xfrm>
            <a:off x="1940542" y="2628427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prstClr val="black"/>
                </a:solidFill>
              </a:rPr>
              <a:t>R</a:t>
            </a:r>
            <a:r>
              <a:rPr lang="en-US" dirty="0">
                <a:solidFill>
                  <a:prstClr val="black"/>
                </a:solidFill>
              </a:rPr>
              <a:t>1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46" name="Rectangle 13"/>
          <p:cNvSpPr>
            <a:spLocks noChangeArrowheads="1"/>
          </p:cNvSpPr>
          <p:nvPr/>
        </p:nvSpPr>
        <p:spPr bwMode="auto">
          <a:xfrm>
            <a:off x="3038097" y="3439568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prstClr val="black"/>
                </a:solidFill>
              </a:rPr>
              <a:t>R2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47" name="AutoShape 14"/>
          <p:cNvSpPr>
            <a:spLocks noChangeArrowheads="1"/>
          </p:cNvSpPr>
          <p:nvPr/>
        </p:nvSpPr>
        <p:spPr bwMode="auto">
          <a:xfrm>
            <a:off x="1935850" y="3505200"/>
            <a:ext cx="304800" cy="3048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prstClr val="black"/>
                </a:solidFill>
              </a:rPr>
              <a:t>B</a:t>
            </a:r>
          </a:p>
        </p:txBody>
      </p:sp>
      <p:sp>
        <p:nvSpPr>
          <p:cNvPr id="49" name="Line 16"/>
          <p:cNvSpPr>
            <a:spLocks noChangeShapeType="1"/>
          </p:cNvSpPr>
          <p:nvPr/>
        </p:nvSpPr>
        <p:spPr bwMode="auto">
          <a:xfrm>
            <a:off x="2247949" y="3625282"/>
            <a:ext cx="790148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0" name="Line 17"/>
          <p:cNvSpPr>
            <a:spLocks noChangeShapeType="1"/>
          </p:cNvSpPr>
          <p:nvPr/>
        </p:nvSpPr>
        <p:spPr bwMode="auto">
          <a:xfrm flipV="1">
            <a:off x="2343767" y="2839436"/>
            <a:ext cx="533400" cy="5284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1" name="Text Box 18"/>
          <p:cNvSpPr txBox="1">
            <a:spLocks noChangeArrowheads="1"/>
          </p:cNvSpPr>
          <p:nvPr/>
        </p:nvSpPr>
        <p:spPr bwMode="auto">
          <a:xfrm>
            <a:off x="2209801" y="2487068"/>
            <a:ext cx="9220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prstClr val="black"/>
                </a:solidFill>
              </a:rPr>
              <a:t>Held by</a:t>
            </a: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2209801" y="3289622"/>
            <a:ext cx="9220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prstClr val="black"/>
                </a:solidFill>
              </a:rPr>
              <a:t>Held by</a:t>
            </a:r>
          </a:p>
        </p:txBody>
      </p:sp>
      <p:sp>
        <p:nvSpPr>
          <p:cNvPr id="61" name="AutoShape 30"/>
          <p:cNvSpPr>
            <a:spLocks noChangeArrowheads="1"/>
          </p:cNvSpPr>
          <p:nvPr/>
        </p:nvSpPr>
        <p:spPr bwMode="auto">
          <a:xfrm>
            <a:off x="7620000" y="2677568"/>
            <a:ext cx="304800" cy="3048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C</a:t>
            </a:r>
          </a:p>
        </p:txBody>
      </p:sp>
      <p:sp>
        <p:nvSpPr>
          <p:cNvPr id="63" name="Rectangle 32"/>
          <p:cNvSpPr>
            <a:spLocks noChangeArrowheads="1"/>
          </p:cNvSpPr>
          <p:nvPr/>
        </p:nvSpPr>
        <p:spPr bwMode="auto">
          <a:xfrm>
            <a:off x="7010400" y="2677568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prstClr val="black"/>
                </a:solidFill>
              </a:rPr>
              <a:t>R1</a:t>
            </a:r>
          </a:p>
        </p:txBody>
      </p:sp>
      <p:sp>
        <p:nvSpPr>
          <p:cNvPr id="64" name="AutoShape 33"/>
          <p:cNvSpPr>
            <a:spLocks noChangeArrowheads="1"/>
          </p:cNvSpPr>
          <p:nvPr/>
        </p:nvSpPr>
        <p:spPr bwMode="auto">
          <a:xfrm>
            <a:off x="6324600" y="2677568"/>
            <a:ext cx="304800" cy="3048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prstClr val="black"/>
                </a:solidFill>
              </a:rPr>
              <a:t>A</a:t>
            </a:r>
          </a:p>
        </p:txBody>
      </p:sp>
      <p:sp>
        <p:nvSpPr>
          <p:cNvPr id="65" name="Rectangle 34"/>
          <p:cNvSpPr>
            <a:spLocks noChangeArrowheads="1"/>
          </p:cNvSpPr>
          <p:nvPr/>
        </p:nvSpPr>
        <p:spPr bwMode="auto">
          <a:xfrm>
            <a:off x="6324600" y="3439568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prstClr val="black"/>
                </a:solidFill>
              </a:rPr>
              <a:t>R2</a:t>
            </a:r>
          </a:p>
        </p:txBody>
      </p:sp>
      <p:sp>
        <p:nvSpPr>
          <p:cNvPr id="66" name="AutoShape 35"/>
          <p:cNvSpPr>
            <a:spLocks noChangeArrowheads="1"/>
          </p:cNvSpPr>
          <p:nvPr/>
        </p:nvSpPr>
        <p:spPr bwMode="auto">
          <a:xfrm>
            <a:off x="6324600" y="4125368"/>
            <a:ext cx="304800" cy="3048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B</a:t>
            </a:r>
          </a:p>
        </p:txBody>
      </p:sp>
      <p:sp>
        <p:nvSpPr>
          <p:cNvPr id="67" name="Line 36"/>
          <p:cNvSpPr>
            <a:spLocks noChangeShapeType="1"/>
          </p:cNvSpPr>
          <p:nvPr/>
        </p:nvSpPr>
        <p:spPr bwMode="auto">
          <a:xfrm flipH="1">
            <a:off x="6629400" y="282996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8" name="Line 37"/>
          <p:cNvSpPr>
            <a:spLocks noChangeShapeType="1"/>
          </p:cNvSpPr>
          <p:nvPr/>
        </p:nvSpPr>
        <p:spPr bwMode="auto">
          <a:xfrm flipH="1">
            <a:off x="7315200" y="282996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9" name="Line 38"/>
          <p:cNvSpPr>
            <a:spLocks noChangeShapeType="1"/>
          </p:cNvSpPr>
          <p:nvPr/>
        </p:nvSpPr>
        <p:spPr bwMode="auto">
          <a:xfrm>
            <a:off x="6477000" y="298236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0" name="Line 39"/>
          <p:cNvSpPr>
            <a:spLocks noChangeShapeType="1"/>
          </p:cNvSpPr>
          <p:nvPr/>
        </p:nvSpPr>
        <p:spPr bwMode="auto">
          <a:xfrm>
            <a:off x="6477000" y="374436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2" name="Rectangle 3"/>
          <p:cNvSpPr>
            <a:spLocks noChangeArrowheads="1"/>
          </p:cNvSpPr>
          <p:nvPr/>
        </p:nvSpPr>
        <p:spPr bwMode="auto">
          <a:xfrm>
            <a:off x="3764650" y="2362200"/>
            <a:ext cx="19050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74" name="Rectangle 12"/>
          <p:cNvSpPr>
            <a:spLocks noChangeArrowheads="1"/>
          </p:cNvSpPr>
          <p:nvPr/>
        </p:nvSpPr>
        <p:spPr bwMode="auto">
          <a:xfrm>
            <a:off x="3911553" y="2663248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prstClr val="black"/>
                </a:solidFill>
              </a:rPr>
              <a:t>R1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75" name="Text Box 18"/>
          <p:cNvSpPr txBox="1">
            <a:spLocks noChangeArrowheads="1"/>
          </p:cNvSpPr>
          <p:nvPr/>
        </p:nvSpPr>
        <p:spPr bwMode="auto">
          <a:xfrm>
            <a:off x="4275031" y="2487068"/>
            <a:ext cx="7561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prstClr val="black"/>
                </a:solidFill>
              </a:rPr>
              <a:t>Wants</a:t>
            </a:r>
          </a:p>
        </p:txBody>
      </p:sp>
      <p:sp>
        <p:nvSpPr>
          <p:cNvPr id="76" name="Line 17"/>
          <p:cNvSpPr>
            <a:spLocks noChangeShapeType="1"/>
          </p:cNvSpPr>
          <p:nvPr/>
        </p:nvSpPr>
        <p:spPr bwMode="auto">
          <a:xfrm flipH="1" flipV="1">
            <a:off x="4298051" y="2819400"/>
            <a:ext cx="707231" cy="1056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8" name="AutoShape 11"/>
          <p:cNvSpPr>
            <a:spLocks noChangeArrowheads="1"/>
          </p:cNvSpPr>
          <p:nvPr/>
        </p:nvSpPr>
        <p:spPr bwMode="auto">
          <a:xfrm>
            <a:off x="5074338" y="2670424"/>
            <a:ext cx="304800" cy="3048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prstClr val="black"/>
                </a:solidFill>
              </a:rPr>
              <a:t>C</a:t>
            </a:r>
          </a:p>
        </p:txBody>
      </p:sp>
      <p:sp>
        <p:nvSpPr>
          <p:cNvPr id="79" name="Line 38"/>
          <p:cNvSpPr>
            <a:spLocks noChangeShapeType="1"/>
          </p:cNvSpPr>
          <p:nvPr/>
        </p:nvSpPr>
        <p:spPr bwMode="auto">
          <a:xfrm>
            <a:off x="3227128" y="298236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80" name="Text Box 18"/>
          <p:cNvSpPr txBox="1">
            <a:spLocks noChangeArrowheads="1"/>
          </p:cNvSpPr>
          <p:nvPr/>
        </p:nvSpPr>
        <p:spPr bwMode="auto">
          <a:xfrm>
            <a:off x="2499115" y="2961349"/>
            <a:ext cx="7561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prstClr val="black"/>
                </a:solidFill>
              </a:rPr>
              <a:t>Wants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393051" y="4736068"/>
            <a:ext cx="6224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Assume </a:t>
            </a:r>
            <a:r>
              <a:rPr lang="en-US">
                <a:solidFill>
                  <a:prstClr val="black"/>
                </a:solidFill>
              </a:rPr>
              <a:t>that C now releases </a:t>
            </a:r>
            <a:r>
              <a:rPr lang="en-US" dirty="0">
                <a:solidFill>
                  <a:prstClr val="black"/>
                </a:solidFill>
              </a:rPr>
              <a:t>R3 and then B asks for R3.</a:t>
            </a:r>
          </a:p>
        </p:txBody>
      </p:sp>
      <p:sp>
        <p:nvSpPr>
          <p:cNvPr id="82" name="Rectangle 12"/>
          <p:cNvSpPr>
            <a:spLocks noChangeArrowheads="1"/>
          </p:cNvSpPr>
          <p:nvPr/>
        </p:nvSpPr>
        <p:spPr bwMode="auto">
          <a:xfrm>
            <a:off x="5074338" y="3591968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prstClr val="black"/>
                </a:solidFill>
              </a:rPr>
              <a:t>R3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83" name="Line 17"/>
          <p:cNvSpPr>
            <a:spLocks noChangeShapeType="1"/>
          </p:cNvSpPr>
          <p:nvPr/>
        </p:nvSpPr>
        <p:spPr bwMode="auto">
          <a:xfrm flipH="1" flipV="1">
            <a:off x="5226737" y="3026302"/>
            <a:ext cx="0" cy="565666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84" name="Text Box 18"/>
          <p:cNvSpPr txBox="1">
            <a:spLocks noChangeArrowheads="1"/>
          </p:cNvSpPr>
          <p:nvPr/>
        </p:nvSpPr>
        <p:spPr bwMode="auto">
          <a:xfrm>
            <a:off x="4256127" y="3135868"/>
            <a:ext cx="9220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prstClr val="black"/>
                </a:solidFill>
              </a:rPr>
              <a:t>Held by</a:t>
            </a:r>
          </a:p>
        </p:txBody>
      </p:sp>
      <p:sp>
        <p:nvSpPr>
          <p:cNvPr id="86" name="Line 17"/>
          <p:cNvSpPr>
            <a:spLocks noChangeShapeType="1"/>
          </p:cNvSpPr>
          <p:nvPr/>
        </p:nvSpPr>
        <p:spPr bwMode="auto">
          <a:xfrm flipH="1" flipV="1">
            <a:off x="7782280" y="2998164"/>
            <a:ext cx="0" cy="565666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89" name="Rectangle 13"/>
          <p:cNvSpPr>
            <a:spLocks noChangeArrowheads="1"/>
          </p:cNvSpPr>
          <p:nvPr/>
        </p:nvSpPr>
        <p:spPr bwMode="auto">
          <a:xfrm>
            <a:off x="7627157" y="356383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prstClr val="black"/>
                </a:solidFill>
              </a:rPr>
              <a:t>R3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90" name="Rectangle 12"/>
          <p:cNvSpPr>
            <a:spLocks noChangeArrowheads="1"/>
          </p:cNvSpPr>
          <p:nvPr/>
        </p:nvSpPr>
        <p:spPr bwMode="auto">
          <a:xfrm>
            <a:off x="1936123" y="4191000"/>
            <a:ext cx="304800" cy="304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R3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1" name="Line 38"/>
          <p:cNvSpPr>
            <a:spLocks noChangeShapeType="1"/>
          </p:cNvSpPr>
          <p:nvPr/>
        </p:nvSpPr>
        <p:spPr bwMode="auto">
          <a:xfrm>
            <a:off x="2108373" y="3818638"/>
            <a:ext cx="0" cy="343801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92" name="Text Box 18"/>
          <p:cNvSpPr txBox="1">
            <a:spLocks noChangeArrowheads="1"/>
          </p:cNvSpPr>
          <p:nvPr/>
        </p:nvSpPr>
        <p:spPr bwMode="auto">
          <a:xfrm>
            <a:off x="2291896" y="3805872"/>
            <a:ext cx="7561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prstClr val="black"/>
                </a:solidFill>
              </a:rPr>
              <a:t>Wants</a:t>
            </a:r>
          </a:p>
        </p:txBody>
      </p:sp>
      <p:sp>
        <p:nvSpPr>
          <p:cNvPr id="93" name="Line 38"/>
          <p:cNvSpPr>
            <a:spLocks noChangeShapeType="1"/>
          </p:cNvSpPr>
          <p:nvPr/>
        </p:nvSpPr>
        <p:spPr bwMode="auto">
          <a:xfrm flipV="1">
            <a:off x="6819900" y="3934869"/>
            <a:ext cx="800100" cy="323399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8" name="Rectangle 5"/>
          <p:cNvSpPr>
            <a:spLocks noChangeArrowheads="1"/>
          </p:cNvSpPr>
          <p:nvPr/>
        </p:nvSpPr>
        <p:spPr bwMode="auto">
          <a:xfrm>
            <a:off x="8458200" y="2438400"/>
            <a:ext cx="19050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2" name="Text Box 9"/>
          <p:cNvSpPr txBox="1">
            <a:spLocks noChangeArrowheads="1"/>
          </p:cNvSpPr>
          <p:nvPr/>
        </p:nvSpPr>
        <p:spPr bwMode="auto">
          <a:xfrm>
            <a:off x="8534401" y="1905000"/>
            <a:ext cx="1655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>
                <a:solidFill>
                  <a:prstClr val="black"/>
                </a:solidFill>
              </a:rPr>
              <a:t>Coordinator</a:t>
            </a:r>
          </a:p>
        </p:txBody>
      </p:sp>
      <p:sp>
        <p:nvSpPr>
          <p:cNvPr id="54" name="AutoShape 30"/>
          <p:cNvSpPr>
            <a:spLocks noChangeArrowheads="1"/>
          </p:cNvSpPr>
          <p:nvPr/>
        </p:nvSpPr>
        <p:spPr bwMode="auto">
          <a:xfrm>
            <a:off x="9829800" y="2743200"/>
            <a:ext cx="304800" cy="3048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C</a:t>
            </a:r>
          </a:p>
        </p:txBody>
      </p:sp>
      <p:sp>
        <p:nvSpPr>
          <p:cNvPr id="55" name="Rectangle 32"/>
          <p:cNvSpPr>
            <a:spLocks noChangeArrowheads="1"/>
          </p:cNvSpPr>
          <p:nvPr/>
        </p:nvSpPr>
        <p:spPr bwMode="auto">
          <a:xfrm>
            <a:off x="9220200" y="2743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prstClr val="black"/>
                </a:solidFill>
              </a:rPr>
              <a:t>R1</a:t>
            </a:r>
          </a:p>
        </p:txBody>
      </p:sp>
      <p:sp>
        <p:nvSpPr>
          <p:cNvPr id="56" name="AutoShape 33"/>
          <p:cNvSpPr>
            <a:spLocks noChangeArrowheads="1"/>
          </p:cNvSpPr>
          <p:nvPr/>
        </p:nvSpPr>
        <p:spPr bwMode="auto">
          <a:xfrm>
            <a:off x="8534400" y="2743200"/>
            <a:ext cx="304800" cy="3048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prstClr val="black"/>
                </a:solidFill>
              </a:rPr>
              <a:t>A</a:t>
            </a:r>
          </a:p>
        </p:txBody>
      </p:sp>
      <p:sp>
        <p:nvSpPr>
          <p:cNvPr id="57" name="Rectangle 34"/>
          <p:cNvSpPr>
            <a:spLocks noChangeArrowheads="1"/>
          </p:cNvSpPr>
          <p:nvPr/>
        </p:nvSpPr>
        <p:spPr bwMode="auto">
          <a:xfrm>
            <a:off x="8534400" y="3505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prstClr val="black"/>
                </a:solidFill>
              </a:rPr>
              <a:t>R2</a:t>
            </a:r>
          </a:p>
        </p:txBody>
      </p:sp>
      <p:sp>
        <p:nvSpPr>
          <p:cNvPr id="58" name="AutoShape 35"/>
          <p:cNvSpPr>
            <a:spLocks noChangeArrowheads="1"/>
          </p:cNvSpPr>
          <p:nvPr/>
        </p:nvSpPr>
        <p:spPr bwMode="auto">
          <a:xfrm>
            <a:off x="8534400" y="4191000"/>
            <a:ext cx="304800" cy="3048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B</a:t>
            </a:r>
          </a:p>
        </p:txBody>
      </p:sp>
      <p:sp>
        <p:nvSpPr>
          <p:cNvPr id="59" name="Line 36"/>
          <p:cNvSpPr>
            <a:spLocks noChangeShapeType="1"/>
          </p:cNvSpPr>
          <p:nvPr/>
        </p:nvSpPr>
        <p:spPr bwMode="auto">
          <a:xfrm flipH="1">
            <a:off x="8839200" y="2895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0" name="Line 37"/>
          <p:cNvSpPr>
            <a:spLocks noChangeShapeType="1"/>
          </p:cNvSpPr>
          <p:nvPr/>
        </p:nvSpPr>
        <p:spPr bwMode="auto">
          <a:xfrm flipH="1">
            <a:off x="9525000" y="2895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2" name="Line 38"/>
          <p:cNvSpPr>
            <a:spLocks noChangeShapeType="1"/>
          </p:cNvSpPr>
          <p:nvPr/>
        </p:nvSpPr>
        <p:spPr bwMode="auto">
          <a:xfrm>
            <a:off x="8686800" y="3048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1" name="Line 39"/>
          <p:cNvSpPr>
            <a:spLocks noChangeShapeType="1"/>
          </p:cNvSpPr>
          <p:nvPr/>
        </p:nvSpPr>
        <p:spPr bwMode="auto">
          <a:xfrm>
            <a:off x="86868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3" name="Line 17"/>
          <p:cNvSpPr>
            <a:spLocks noChangeShapeType="1"/>
          </p:cNvSpPr>
          <p:nvPr/>
        </p:nvSpPr>
        <p:spPr bwMode="auto">
          <a:xfrm flipH="1" flipV="1">
            <a:off x="9992080" y="3063796"/>
            <a:ext cx="0" cy="565666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7" name="Rectangle 13"/>
          <p:cNvSpPr>
            <a:spLocks noChangeArrowheads="1"/>
          </p:cNvSpPr>
          <p:nvPr/>
        </p:nvSpPr>
        <p:spPr bwMode="auto">
          <a:xfrm>
            <a:off x="9836957" y="3629462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prstClr val="black"/>
                </a:solidFill>
              </a:rPr>
              <a:t>R3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4426638" y="5562600"/>
            <a:ext cx="2393262" cy="838200"/>
          </a:xfrm>
          <a:prstGeom prst="wedgeRectCallout">
            <a:avLst>
              <a:gd name="adj1" fmla="val 4258"/>
              <a:gd name="adj2" fmla="val 250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What if messages reach out of order?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7" name="Line 38"/>
          <p:cNvSpPr>
            <a:spLocks noChangeShapeType="1"/>
          </p:cNvSpPr>
          <p:nvPr/>
        </p:nvSpPr>
        <p:spPr bwMode="auto">
          <a:xfrm flipV="1">
            <a:off x="9030033" y="4008699"/>
            <a:ext cx="800100" cy="323399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091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84" grpId="0"/>
      <p:bldP spid="86" grpId="0" animBg="1"/>
      <p:bldP spid="90" grpId="0" animBg="1"/>
      <p:bldP spid="91" grpId="0" animBg="1"/>
      <p:bldP spid="92" grpId="0"/>
      <p:bldP spid="93" grpId="0" animBg="1"/>
      <p:bldP spid="48" grpId="0" animBg="1"/>
      <p:bldP spid="52" grpId="0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2" grpId="0" animBg="1"/>
      <p:bldP spid="71" grpId="0" animBg="1"/>
      <p:bldP spid="73" grpId="0" animBg="1"/>
      <p:bldP spid="77" grpId="0" animBg="1"/>
      <p:bldP spid="4" grpId="0" animBg="1"/>
      <p:bldP spid="87" grpId="0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3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Dis. FILE SERVICE TYPES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62963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Structured </a:t>
            </a:r>
            <a:r>
              <a:rPr lang="en-US" dirty="0" err="1" smtClean="0"/>
              <a:t>vs</a:t>
            </a:r>
            <a:r>
              <a:rPr lang="en-US" dirty="0" smtClean="0"/>
              <a:t> Unstructured</a:t>
            </a:r>
          </a:p>
          <a:p>
            <a:pPr lvl="1"/>
            <a:r>
              <a:rPr lang="en-US" dirty="0" smtClean="0"/>
              <a:t>Un-Structured – Stream of bytes</a:t>
            </a:r>
          </a:p>
          <a:p>
            <a:pPr lvl="1"/>
            <a:r>
              <a:rPr lang="en-US" dirty="0" smtClean="0"/>
              <a:t>Structured -  Stream of records</a:t>
            </a:r>
          </a:p>
          <a:p>
            <a:pPr lvl="1"/>
            <a:endParaRPr lang="en-US" dirty="0"/>
          </a:p>
          <a:p>
            <a:r>
              <a:rPr lang="en-US" dirty="0" smtClean="0"/>
              <a:t>Mutable </a:t>
            </a:r>
            <a:r>
              <a:rPr lang="en-US" dirty="0" err="1" smtClean="0"/>
              <a:t>vs</a:t>
            </a:r>
            <a:r>
              <a:rPr lang="en-US" dirty="0" smtClean="0"/>
              <a:t> Immutable</a:t>
            </a:r>
          </a:p>
          <a:p>
            <a:pPr lvl="1"/>
            <a:r>
              <a:rPr lang="en-US" dirty="0" smtClean="0"/>
              <a:t>In-place updates</a:t>
            </a:r>
          </a:p>
          <a:p>
            <a:pPr lvl="1"/>
            <a:r>
              <a:rPr lang="en-US" dirty="0" smtClean="0"/>
              <a:t>Out-of-place updates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420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Accessing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Remote Service Model</a:t>
            </a:r>
          </a:p>
          <a:p>
            <a:endParaRPr lang="en-US" dirty="0" smtClean="0"/>
          </a:p>
          <a:p>
            <a:r>
              <a:rPr lang="en-US" dirty="0" smtClean="0"/>
              <a:t>Data-Caching Model</a:t>
            </a:r>
          </a:p>
          <a:p>
            <a:pPr lvl="1"/>
            <a:r>
              <a:rPr lang="en-US" dirty="0" smtClean="0"/>
              <a:t>Cache consistency problem</a:t>
            </a:r>
          </a:p>
          <a:p>
            <a:pPr lvl="1"/>
            <a:endParaRPr lang="en-US" dirty="0"/>
          </a:p>
          <a:p>
            <a:r>
              <a:rPr lang="en-US" dirty="0" smtClean="0"/>
              <a:t>Upload/Download Model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1582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Transfer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File-Level Transfer</a:t>
            </a:r>
          </a:p>
          <a:p>
            <a:endParaRPr lang="en-US" dirty="0"/>
          </a:p>
          <a:p>
            <a:r>
              <a:rPr lang="en-US" dirty="0" smtClean="0"/>
              <a:t>Block Level Transfer</a:t>
            </a:r>
          </a:p>
          <a:p>
            <a:endParaRPr lang="en-US" dirty="0" smtClean="0"/>
          </a:p>
          <a:p>
            <a:r>
              <a:rPr lang="en-US" dirty="0" smtClean="0"/>
              <a:t>Record </a:t>
            </a:r>
            <a:r>
              <a:rPr lang="en-US" smtClean="0"/>
              <a:t>Level Transfer</a:t>
            </a:r>
          </a:p>
          <a:p>
            <a:endParaRPr lang="en-US" dirty="0"/>
          </a:p>
          <a:p>
            <a:r>
              <a:rPr lang="en-US" dirty="0" smtClean="0"/>
              <a:t>Byte Level Transfer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3627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3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OTHER</a:t>
            </a:r>
            <a:r>
              <a:rPr lang="en-US" dirty="0" smtClean="0"/>
              <a:t> DFS design considerations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4098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Reduce network traffic by retaining </a:t>
            </a:r>
            <a:r>
              <a:rPr lang="en-US" dirty="0" smtClean="0"/>
              <a:t>recently accessed </a:t>
            </a:r>
            <a:r>
              <a:rPr lang="en-US" dirty="0"/>
              <a:t>disk blocks in local </a:t>
            </a:r>
            <a:r>
              <a:rPr lang="en-US" i="1" dirty="0"/>
              <a:t>cache</a:t>
            </a:r>
          </a:p>
          <a:p>
            <a:endParaRPr lang="en-US" dirty="0" smtClean="0"/>
          </a:p>
          <a:p>
            <a:r>
              <a:rPr lang="en-US" dirty="0" smtClean="0"/>
              <a:t>In memory cache</a:t>
            </a:r>
          </a:p>
          <a:p>
            <a:pPr lvl="1"/>
            <a:r>
              <a:rPr lang="en-US" dirty="0" smtClean="0"/>
              <a:t>Small files, diskless workstations</a:t>
            </a:r>
          </a:p>
          <a:p>
            <a:r>
              <a:rPr lang="en-US" dirty="0" smtClean="0"/>
              <a:t>In disk cache</a:t>
            </a:r>
          </a:p>
          <a:p>
            <a:pPr lvl="1"/>
            <a:r>
              <a:rPr lang="en-US" dirty="0" smtClean="0"/>
              <a:t>Large files, sustains server failure</a:t>
            </a:r>
          </a:p>
          <a:p>
            <a:pPr lvl="1"/>
            <a:endParaRPr lang="en-US" dirty="0" smtClean="0"/>
          </a:p>
          <a:p>
            <a:r>
              <a:rPr lang="en-US" i="1" dirty="0" smtClean="0"/>
              <a:t>Cache-consistency </a:t>
            </a:r>
            <a:r>
              <a:rPr lang="en-US" dirty="0"/>
              <a:t>problem </a:t>
            </a:r>
            <a:endParaRPr lang="en-US" dirty="0" smtClean="0"/>
          </a:p>
          <a:p>
            <a:pPr lvl="1"/>
            <a:r>
              <a:rPr lang="en-US" dirty="0" smtClean="0"/>
              <a:t>keeping </a:t>
            </a:r>
            <a:r>
              <a:rPr lang="en-US" dirty="0"/>
              <a:t>the </a:t>
            </a:r>
            <a:r>
              <a:rPr lang="en-US" dirty="0" smtClean="0"/>
              <a:t>cached copies </a:t>
            </a:r>
            <a:r>
              <a:rPr lang="en-US" dirty="0"/>
              <a:t>consistent with the master </a:t>
            </a:r>
            <a:r>
              <a:rPr lang="en-US" dirty="0" smtClean="0"/>
              <a:t>file, </a:t>
            </a:r>
            <a:r>
              <a:rPr lang="en-US" dirty="0"/>
              <a:t>e</a:t>
            </a:r>
            <a:r>
              <a:rPr lang="en-US" dirty="0" smtClean="0"/>
              <a:t>specially </a:t>
            </a:r>
            <a:r>
              <a:rPr lang="en-US" dirty="0"/>
              <a:t>on write operations</a:t>
            </a:r>
          </a:p>
        </p:txBody>
      </p:sp>
    </p:spTree>
    <p:extLst>
      <p:ext uri="{BB962C8B-B14F-4D97-AF65-F5344CB8AC3E}">
        <p14:creationId xmlns:p14="http://schemas.microsoft.com/office/powerpoint/2010/main" xmlns="" val="219582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Write </a:t>
            </a:r>
            <a:r>
              <a:rPr lang="en-US" i="1" dirty="0"/>
              <a:t>through </a:t>
            </a:r>
          </a:p>
          <a:p>
            <a:pPr lvl="1"/>
            <a:r>
              <a:rPr lang="en-US" i="1" dirty="0" smtClean="0"/>
              <a:t>Reliable but hinders performance</a:t>
            </a:r>
          </a:p>
          <a:p>
            <a:endParaRPr lang="en-US" i="1" dirty="0"/>
          </a:p>
          <a:p>
            <a:r>
              <a:rPr lang="en-US" i="1" dirty="0" smtClean="0"/>
              <a:t>Delayed-write </a:t>
            </a:r>
          </a:p>
          <a:p>
            <a:pPr lvl="1"/>
            <a:r>
              <a:rPr lang="en-US" dirty="0" smtClean="0"/>
              <a:t>Write </a:t>
            </a:r>
            <a:r>
              <a:rPr lang="en-US" dirty="0"/>
              <a:t>operations complete quickly; </a:t>
            </a:r>
            <a:endParaRPr lang="en-US" dirty="0" smtClean="0"/>
          </a:p>
          <a:p>
            <a:pPr lvl="1"/>
            <a:r>
              <a:rPr lang="en-US" dirty="0" smtClean="0"/>
              <a:t>some </a:t>
            </a:r>
            <a:r>
              <a:rPr lang="en-US" dirty="0"/>
              <a:t>data may </a:t>
            </a:r>
            <a:r>
              <a:rPr lang="en-US" dirty="0" smtClean="0"/>
              <a:t>be overwritten </a:t>
            </a:r>
            <a:r>
              <a:rPr lang="en-US" dirty="0"/>
              <a:t>in cache, saving needless network </a:t>
            </a:r>
            <a:r>
              <a:rPr lang="en-US" dirty="0" smtClean="0"/>
              <a:t>I/O.</a:t>
            </a:r>
          </a:p>
          <a:p>
            <a:endParaRPr lang="en-US" dirty="0" smtClean="0"/>
          </a:p>
          <a:p>
            <a:r>
              <a:rPr lang="en-US" dirty="0" smtClean="0"/>
              <a:t>Poor reliability</a:t>
            </a:r>
          </a:p>
          <a:p>
            <a:pPr lvl="1"/>
            <a:r>
              <a:rPr lang="en-US" dirty="0" smtClean="0"/>
              <a:t>unwritten </a:t>
            </a:r>
            <a:r>
              <a:rPr lang="en-US" dirty="0"/>
              <a:t>data may be lost when client machine crashes</a:t>
            </a:r>
          </a:p>
          <a:p>
            <a:pPr lvl="1"/>
            <a:r>
              <a:rPr lang="en-US" dirty="0" smtClean="0"/>
              <a:t>Inconsistent data</a:t>
            </a:r>
          </a:p>
          <a:p>
            <a:pPr lvl="1"/>
            <a:r>
              <a:rPr lang="en-US" dirty="0" smtClean="0"/>
              <a:t>Solution: scan </a:t>
            </a:r>
            <a:r>
              <a:rPr lang="en-US" dirty="0"/>
              <a:t>cache at regular intervals and flush </a:t>
            </a:r>
            <a:r>
              <a:rPr lang="en-US" i="1" dirty="0"/>
              <a:t>dirty </a:t>
            </a:r>
            <a:r>
              <a:rPr lang="en-US" dirty="0"/>
              <a:t>blocks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4409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Stateless </a:t>
            </a:r>
            <a:r>
              <a:rPr lang="en-US" dirty="0"/>
              <a:t>Service</a:t>
            </a:r>
          </a:p>
          <a:p>
            <a:pPr lvl="1"/>
            <a:r>
              <a:rPr lang="en-US" dirty="0" smtClean="0"/>
              <a:t>Avoids maintaining </a:t>
            </a:r>
            <a:r>
              <a:rPr lang="en-US" i="1" dirty="0" smtClean="0"/>
              <a:t>state </a:t>
            </a:r>
            <a:r>
              <a:rPr lang="en-US" dirty="0"/>
              <a:t>information in server by </a:t>
            </a:r>
            <a:r>
              <a:rPr lang="en-US" dirty="0" smtClean="0"/>
              <a:t>making each </a:t>
            </a:r>
            <a:r>
              <a:rPr lang="en-US" dirty="0"/>
              <a:t>request </a:t>
            </a:r>
            <a:r>
              <a:rPr lang="en-US" dirty="0" smtClean="0"/>
              <a:t>self-contained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No </a:t>
            </a:r>
            <a:r>
              <a:rPr lang="en-US" dirty="0"/>
              <a:t>need to establish and terminate </a:t>
            </a:r>
            <a:r>
              <a:rPr lang="en-US" dirty="0" smtClean="0"/>
              <a:t>a connection </a:t>
            </a:r>
            <a:r>
              <a:rPr lang="en-US" dirty="0"/>
              <a:t>by open and close operations.</a:t>
            </a:r>
          </a:p>
          <a:p>
            <a:endParaRPr lang="en-US" dirty="0" smtClean="0"/>
          </a:p>
          <a:p>
            <a:r>
              <a:rPr lang="en-US" dirty="0" smtClean="0"/>
              <a:t>Poor </a:t>
            </a:r>
            <a:r>
              <a:rPr lang="en-US" dirty="0"/>
              <a:t>support for locking or </a:t>
            </a:r>
            <a:r>
              <a:rPr lang="en-US" dirty="0" smtClean="0"/>
              <a:t>synchronization among </a:t>
            </a:r>
            <a:r>
              <a:rPr lang="en-US" dirty="0"/>
              <a:t>concurrent accesses</a:t>
            </a:r>
          </a:p>
          <a:p>
            <a:endParaRPr lang="en-US" dirty="0" smtClean="0"/>
          </a:p>
          <a:p>
            <a:r>
              <a:rPr lang="en-US" dirty="0" smtClean="0"/>
              <a:t>E.g</a:t>
            </a:r>
            <a:r>
              <a:rPr lang="en-US" dirty="0"/>
              <a:t>. NFS</a:t>
            </a:r>
          </a:p>
        </p:txBody>
      </p:sp>
    </p:spTree>
    <p:extLst>
      <p:ext uri="{BB962C8B-B14F-4D97-AF65-F5344CB8AC3E}">
        <p14:creationId xmlns:p14="http://schemas.microsoft.com/office/powerpoint/2010/main" xmlns="" val="88494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err="1" smtClean="0"/>
              <a:t>Stateful</a:t>
            </a:r>
            <a:r>
              <a:rPr lang="en-US" i="1" dirty="0" smtClean="0"/>
              <a:t> </a:t>
            </a:r>
            <a:r>
              <a:rPr lang="en-US" dirty="0" smtClean="0"/>
              <a:t>Service</a:t>
            </a:r>
            <a:endParaRPr lang="en-US" dirty="0"/>
          </a:p>
          <a:p>
            <a:pPr lvl="1"/>
            <a:r>
              <a:rPr lang="en-US" dirty="0"/>
              <a:t>Client </a:t>
            </a:r>
            <a:r>
              <a:rPr lang="en-US" i="1" dirty="0"/>
              <a:t>opens </a:t>
            </a:r>
            <a:r>
              <a:rPr lang="en-US" dirty="0"/>
              <a:t>a file (as in Unix &amp; Windows). </a:t>
            </a:r>
          </a:p>
          <a:p>
            <a:pPr lvl="1"/>
            <a:r>
              <a:rPr lang="en-US" dirty="0"/>
              <a:t>Server fetches information about file from disk, stores in server memory, </a:t>
            </a:r>
          </a:p>
          <a:p>
            <a:pPr lvl="1"/>
            <a:r>
              <a:rPr lang="en-US" dirty="0"/>
              <a:t>Returns to client a </a:t>
            </a:r>
            <a:r>
              <a:rPr lang="en-US" i="1" dirty="0"/>
              <a:t>connection identifier </a:t>
            </a:r>
            <a:r>
              <a:rPr lang="en-US" dirty="0"/>
              <a:t>unique to client and open file. </a:t>
            </a:r>
          </a:p>
          <a:p>
            <a:pPr lvl="1"/>
            <a:r>
              <a:rPr lang="en-US" dirty="0"/>
              <a:t>Identifier used for subsequent accesses until session ends. </a:t>
            </a:r>
          </a:p>
          <a:p>
            <a:pPr lvl="1"/>
            <a:r>
              <a:rPr lang="en-US" dirty="0"/>
              <a:t>Server must reclaim space used by no longer active clients. </a:t>
            </a:r>
          </a:p>
          <a:p>
            <a:endParaRPr lang="en-US" dirty="0" smtClean="0"/>
          </a:p>
          <a:p>
            <a:r>
              <a:rPr lang="en-US" dirty="0" smtClean="0"/>
              <a:t>Increased </a:t>
            </a:r>
            <a:r>
              <a:rPr lang="en-US" dirty="0"/>
              <a:t>performance; fewer disk accesses. </a:t>
            </a:r>
          </a:p>
        </p:txBody>
      </p:sp>
    </p:spTree>
    <p:extLst>
      <p:ext uri="{BB962C8B-B14F-4D97-AF65-F5344CB8AC3E}">
        <p14:creationId xmlns:p14="http://schemas.microsoft.com/office/powerpoint/2010/main" xmlns="" val="83083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i="1" dirty="0"/>
              <a:t>Replicas </a:t>
            </a:r>
            <a:r>
              <a:rPr lang="en-US" dirty="0"/>
              <a:t>of the same file reside on </a:t>
            </a:r>
            <a:r>
              <a:rPr lang="en-US" dirty="0" smtClean="0"/>
              <a:t>independent </a:t>
            </a:r>
            <a:r>
              <a:rPr lang="en-US" dirty="0"/>
              <a:t>machines.</a:t>
            </a:r>
          </a:p>
          <a:p>
            <a:pPr lvl="1"/>
            <a:r>
              <a:rPr lang="en-US" dirty="0" smtClean="0"/>
              <a:t>Improves </a:t>
            </a:r>
            <a:r>
              <a:rPr lang="en-US" dirty="0"/>
              <a:t>availability and can shorten service time.</a:t>
            </a:r>
          </a:p>
          <a:p>
            <a:pPr lvl="1"/>
            <a:r>
              <a:rPr lang="en-US" dirty="0" smtClean="0"/>
              <a:t>Naming </a:t>
            </a:r>
            <a:r>
              <a:rPr lang="en-US" dirty="0"/>
              <a:t>scheme maps a replicated file name to </a:t>
            </a:r>
            <a:r>
              <a:rPr lang="en-US" dirty="0" smtClean="0"/>
              <a:t>a particular </a:t>
            </a:r>
            <a:r>
              <a:rPr lang="en-US" dirty="0"/>
              <a:t>replica.</a:t>
            </a:r>
          </a:p>
          <a:p>
            <a:pPr lvl="1"/>
            <a:r>
              <a:rPr lang="en-US" dirty="0" smtClean="0"/>
              <a:t>Existence </a:t>
            </a:r>
            <a:r>
              <a:rPr lang="en-US" dirty="0"/>
              <a:t>of replicas should be invisible to higher levels.</a:t>
            </a:r>
          </a:p>
          <a:p>
            <a:pPr lvl="1"/>
            <a:r>
              <a:rPr lang="en-US" dirty="0" smtClean="0"/>
              <a:t>Replicas </a:t>
            </a:r>
            <a:r>
              <a:rPr lang="en-US" dirty="0"/>
              <a:t>must be distinguished from one another </a:t>
            </a:r>
            <a:r>
              <a:rPr lang="en-US" dirty="0" smtClean="0"/>
              <a:t>by different lower-level </a:t>
            </a:r>
            <a:r>
              <a:rPr lang="en-US" dirty="0"/>
              <a:t>names.</a:t>
            </a:r>
          </a:p>
          <a:p>
            <a:endParaRPr lang="en-US" dirty="0" smtClean="0"/>
          </a:p>
          <a:p>
            <a:r>
              <a:rPr lang="en-US" dirty="0" smtClean="0"/>
              <a:t>Updates</a:t>
            </a:r>
            <a:endParaRPr lang="en-US" dirty="0"/>
          </a:p>
          <a:p>
            <a:pPr lvl="1"/>
            <a:r>
              <a:rPr lang="en-US" dirty="0" smtClean="0"/>
              <a:t>Replicas </a:t>
            </a:r>
            <a:r>
              <a:rPr lang="en-US" dirty="0"/>
              <a:t>of a file denote the same logical entity</a:t>
            </a:r>
          </a:p>
          <a:p>
            <a:pPr lvl="1"/>
            <a:r>
              <a:rPr lang="en-US" dirty="0" smtClean="0"/>
              <a:t>Update </a:t>
            </a:r>
            <a:r>
              <a:rPr lang="en-US" dirty="0"/>
              <a:t>to any replica </a:t>
            </a:r>
            <a:r>
              <a:rPr lang="en-US" i="1" dirty="0"/>
              <a:t>must </a:t>
            </a:r>
            <a:r>
              <a:rPr lang="en-US" dirty="0"/>
              <a:t>be reflected on all </a:t>
            </a:r>
            <a:r>
              <a:rPr lang="en-US" dirty="0" smtClean="0"/>
              <a:t>other replicas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83653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Ho-</a:t>
            </a:r>
            <a:r>
              <a:rPr lang="en-US" dirty="0" err="1" smtClean="0"/>
              <a:t>Ramamoorthy</a:t>
            </a:r>
            <a:r>
              <a:rPr lang="en-US" dirty="0" smtClean="0"/>
              <a:t> Phase-1 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Drawbacks 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algorithm can detect Phantom Deadlocks.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phantom deadlock means the detection of a false deadlock, a deadlock that doesn’t really exist but is falsely detected.</a:t>
            </a:r>
          </a:p>
          <a:p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algorithm also incurs high storage and communication costs.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69629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3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SUN NFS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93935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SUN-NFS : A Distributed file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Developed by </a:t>
            </a:r>
            <a:r>
              <a:rPr lang="en-US" dirty="0"/>
              <a:t>Sun Microsystems in </a:t>
            </a:r>
            <a:r>
              <a:rPr lang="en-US" dirty="0" smtClean="0"/>
              <a:t>the 1980s </a:t>
            </a:r>
            <a:r>
              <a:rPr lang="en-US" dirty="0"/>
              <a:t>to allow any computer to </a:t>
            </a:r>
            <a:r>
              <a:rPr lang="en-US" dirty="0" smtClean="0"/>
              <a:t>access files </a:t>
            </a:r>
            <a:r>
              <a:rPr lang="en-US" dirty="0"/>
              <a:t>residing on any other </a:t>
            </a:r>
            <a:r>
              <a:rPr lang="en-US" dirty="0" smtClean="0"/>
              <a:t>computer connected </a:t>
            </a:r>
            <a:r>
              <a:rPr lang="en-US" dirty="0"/>
              <a:t>via a network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 smtClean="0"/>
              <a:t>motivation </a:t>
            </a:r>
          </a:p>
          <a:p>
            <a:pPr lvl="1"/>
            <a:r>
              <a:rPr lang="en-US" dirty="0" smtClean="0"/>
              <a:t>share </a:t>
            </a:r>
            <a:r>
              <a:rPr lang="en-US" dirty="0"/>
              <a:t>files </a:t>
            </a:r>
            <a:r>
              <a:rPr lang="en-US" dirty="0" smtClean="0"/>
              <a:t>across heterogeneous </a:t>
            </a:r>
            <a:r>
              <a:rPr lang="en-US" dirty="0"/>
              <a:t>machines. 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The design </a:t>
            </a:r>
            <a:r>
              <a:rPr lang="en-US" dirty="0"/>
              <a:t>goal </a:t>
            </a:r>
            <a:endParaRPr lang="en-US" dirty="0" smtClean="0"/>
          </a:p>
          <a:p>
            <a:pPr lvl="1"/>
            <a:r>
              <a:rPr lang="en-US" dirty="0" smtClean="0"/>
              <a:t>provide </a:t>
            </a:r>
            <a:r>
              <a:rPr lang="en-US" dirty="0"/>
              <a:t>this </a:t>
            </a:r>
            <a:r>
              <a:rPr lang="en-US" dirty="0" smtClean="0"/>
              <a:t>service without </a:t>
            </a:r>
            <a:r>
              <a:rPr lang="en-US" dirty="0"/>
              <a:t>having to modify, or </a:t>
            </a:r>
            <a:r>
              <a:rPr lang="en-US" dirty="0" smtClean="0"/>
              <a:t>even recompile</a:t>
            </a:r>
            <a:r>
              <a:rPr lang="en-US" dirty="0"/>
              <a:t>, programs accessing these </a:t>
            </a:r>
            <a:r>
              <a:rPr lang="en-US" dirty="0" smtClean="0"/>
              <a:t>files.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addition, Unix file access </a:t>
            </a:r>
            <a:r>
              <a:rPr lang="en-US" dirty="0" smtClean="0"/>
              <a:t>semantics and </a:t>
            </a:r>
            <a:r>
              <a:rPr lang="en-US" dirty="0"/>
              <a:t>reasonable </a:t>
            </a:r>
            <a:r>
              <a:rPr lang="en-US" dirty="0" smtClean="0"/>
              <a:t>performance </a:t>
            </a:r>
            <a:r>
              <a:rPr lang="en-US" dirty="0"/>
              <a:t>had </a:t>
            </a:r>
            <a:r>
              <a:rPr lang="en-US" dirty="0" smtClean="0"/>
              <a:t>to be </a:t>
            </a:r>
            <a:r>
              <a:rPr lang="en-US" dirty="0"/>
              <a:t>ensured.</a:t>
            </a:r>
          </a:p>
        </p:txBody>
      </p:sp>
    </p:spTree>
    <p:extLst>
      <p:ext uri="{BB962C8B-B14F-4D97-AF65-F5344CB8AC3E}">
        <p14:creationId xmlns:p14="http://schemas.microsoft.com/office/powerpoint/2010/main" xmlns="" val="391051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SUN-NFS :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</a:t>
            </a:r>
            <a:r>
              <a:rPr lang="en-US" dirty="0"/>
              <a:t>consists of three </a:t>
            </a:r>
            <a:r>
              <a:rPr lang="en-US" dirty="0" smtClean="0"/>
              <a:t>software components</a:t>
            </a:r>
            <a:r>
              <a:rPr lang="en-US" dirty="0"/>
              <a:t>: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one </a:t>
            </a:r>
            <a:r>
              <a:rPr lang="en-US" dirty="0"/>
              <a:t>that resides on top </a:t>
            </a:r>
            <a:r>
              <a:rPr lang="en-US" dirty="0" smtClean="0"/>
              <a:t>of some </a:t>
            </a:r>
            <a:r>
              <a:rPr lang="en-US" dirty="0"/>
              <a:t>concrete file system (such as </a:t>
            </a:r>
            <a:r>
              <a:rPr lang="en-US" dirty="0" smtClean="0"/>
              <a:t>UFS) on </a:t>
            </a:r>
            <a:r>
              <a:rPr lang="en-US" dirty="0"/>
              <a:t>the server and exports directories </a:t>
            </a:r>
            <a:r>
              <a:rPr lang="en-US" dirty="0" smtClean="0"/>
              <a:t>as NFS </a:t>
            </a:r>
            <a:r>
              <a:rPr lang="en-US" dirty="0"/>
              <a:t>shares to clients;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another </a:t>
            </a:r>
            <a:r>
              <a:rPr lang="en-US" dirty="0"/>
              <a:t>that </a:t>
            </a:r>
            <a:r>
              <a:rPr lang="en-US" dirty="0" smtClean="0"/>
              <a:t>hooks to </a:t>
            </a:r>
            <a:r>
              <a:rPr lang="en-US" dirty="0"/>
              <a:t>the Virtual File System (VFS) </a:t>
            </a:r>
            <a:r>
              <a:rPr lang="en-US" dirty="0" smtClean="0"/>
              <a:t>on the </a:t>
            </a:r>
            <a:r>
              <a:rPr lang="en-US" dirty="0"/>
              <a:t>client machine to abstract the </a:t>
            </a:r>
            <a:r>
              <a:rPr lang="en-US" dirty="0" smtClean="0"/>
              <a:t>NFS share </a:t>
            </a:r>
            <a:r>
              <a:rPr lang="en-US" dirty="0"/>
              <a:t>on the server as a local concrete </a:t>
            </a:r>
            <a:r>
              <a:rPr lang="en-US" dirty="0" smtClean="0"/>
              <a:t>file system</a:t>
            </a:r>
            <a:r>
              <a:rPr lang="en-US" dirty="0"/>
              <a:t>;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and </a:t>
            </a:r>
            <a:r>
              <a:rPr lang="en-US" dirty="0"/>
              <a:t>finally, the </a:t>
            </a:r>
            <a:r>
              <a:rPr lang="en-US" dirty="0" smtClean="0"/>
              <a:t>communication protocol </a:t>
            </a:r>
            <a:r>
              <a:rPr lang="en-US" dirty="0"/>
              <a:t>between the NFS server </a:t>
            </a:r>
            <a:r>
              <a:rPr lang="en-US" dirty="0" smtClean="0"/>
              <a:t>and NFS </a:t>
            </a:r>
            <a:r>
              <a:rPr lang="en-US" dirty="0"/>
              <a:t>client.</a:t>
            </a:r>
          </a:p>
        </p:txBody>
      </p:sp>
    </p:spTree>
    <p:extLst>
      <p:ext uri="{BB962C8B-B14F-4D97-AF65-F5344CB8AC3E}">
        <p14:creationId xmlns:p14="http://schemas.microsoft.com/office/powerpoint/2010/main" xmlns="" val="417556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SUN-NFS : Architecture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00201"/>
            <a:ext cx="7848600" cy="5190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0931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SUN-NFS: AN EXAMPLE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6401" y="2667000"/>
            <a:ext cx="8870687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676400" y="16674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Server A sees : /users/ </a:t>
            </a:r>
            <a:r>
              <a:rPr lang="en-US" dirty="0" err="1">
                <a:solidFill>
                  <a:prstClr val="black"/>
                </a:solidFill>
              </a:rPr>
              <a:t>steen</a:t>
            </a:r>
            <a:r>
              <a:rPr lang="en-US" dirty="0">
                <a:solidFill>
                  <a:prstClr val="black"/>
                </a:solidFill>
              </a:rPr>
              <a:t>/</a:t>
            </a:r>
            <a:r>
              <a:rPr lang="en-US" dirty="0" err="1">
                <a:solidFill>
                  <a:prstClr val="black"/>
                </a:solidFill>
              </a:rPr>
              <a:t>mbox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Client A sees: /remote/vu/ </a:t>
            </a:r>
            <a:r>
              <a:rPr lang="en-US" dirty="0" err="1">
                <a:solidFill>
                  <a:prstClr val="black"/>
                </a:solidFill>
              </a:rPr>
              <a:t>mbox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Client B sees: /work/me/ </a:t>
            </a:r>
            <a:r>
              <a:rPr lang="en-US" dirty="0" err="1">
                <a:solidFill>
                  <a:prstClr val="black"/>
                </a:solidFill>
              </a:rPr>
              <a:t>mbox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700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24636"/>
          </a:xfrm>
        </p:spPr>
        <p:txBody>
          <a:bodyPr>
            <a:normAutofit/>
          </a:bodyPr>
          <a:lstStyle/>
          <a:p>
            <a:r>
              <a:rPr lang="en-US" dirty="0"/>
              <a:t>Distributed systems: principles and paradigms </a:t>
            </a:r>
          </a:p>
          <a:p>
            <a:pPr lvl="1"/>
            <a:r>
              <a:rPr lang="en-US" dirty="0"/>
              <a:t>by AST &amp; MV </a:t>
            </a:r>
            <a:r>
              <a:rPr lang="en-US" dirty="0" smtClean="0"/>
              <a:t>Steen</a:t>
            </a:r>
          </a:p>
          <a:p>
            <a:endParaRPr lang="en-US" dirty="0"/>
          </a:p>
          <a:p>
            <a:r>
              <a:rPr lang="en-US" dirty="0" smtClean="0"/>
              <a:t>Chapter </a:t>
            </a:r>
            <a:r>
              <a:rPr lang="en-US" dirty="0"/>
              <a:t>5</a:t>
            </a:r>
            <a:endParaRPr lang="en-US" dirty="0" smtClean="0"/>
          </a:p>
          <a:p>
            <a:pPr lvl="1"/>
            <a:r>
              <a:rPr lang="en-US" dirty="0" smtClean="0"/>
              <a:t>5.2</a:t>
            </a:r>
            <a:r>
              <a:rPr lang="en-US" dirty="0"/>
              <a:t>. DISTRIBUTED FILE SYSTEM IMPLEMENTATION </a:t>
            </a:r>
            <a:endParaRPr lang="en-US" dirty="0" smtClean="0"/>
          </a:p>
          <a:p>
            <a:pPr lvl="1"/>
            <a:r>
              <a:rPr lang="en-US" dirty="0" smtClean="0"/>
              <a:t>5.2.1</a:t>
            </a:r>
            <a:r>
              <a:rPr lang="en-US" dirty="0"/>
              <a:t>. File Usage </a:t>
            </a:r>
            <a:endParaRPr lang="en-US" dirty="0" smtClean="0"/>
          </a:p>
          <a:p>
            <a:pPr lvl="1"/>
            <a:r>
              <a:rPr lang="en-US" dirty="0" smtClean="0"/>
              <a:t>5.2.2</a:t>
            </a:r>
            <a:r>
              <a:rPr lang="en-US" dirty="0"/>
              <a:t>. System Structure </a:t>
            </a:r>
            <a:endParaRPr lang="en-US" dirty="0" smtClean="0"/>
          </a:p>
          <a:p>
            <a:pPr lvl="1"/>
            <a:r>
              <a:rPr lang="en-US" dirty="0" smtClean="0"/>
              <a:t>5.2.3</a:t>
            </a:r>
            <a:r>
              <a:rPr lang="en-US" dirty="0"/>
              <a:t>. Caching Cache Consistency </a:t>
            </a:r>
            <a:endParaRPr lang="en-US" dirty="0" smtClean="0"/>
          </a:p>
          <a:p>
            <a:pPr lvl="1"/>
            <a:r>
              <a:rPr lang="en-US" dirty="0" smtClean="0"/>
              <a:t>5.2.4</a:t>
            </a:r>
            <a:r>
              <a:rPr lang="en-US" dirty="0"/>
              <a:t>. Replication Update Protocols </a:t>
            </a:r>
            <a:endParaRPr lang="en-US" dirty="0" smtClean="0"/>
          </a:p>
          <a:p>
            <a:pPr lvl="1"/>
            <a:r>
              <a:rPr lang="en-US" dirty="0" smtClean="0"/>
              <a:t>5.2.5</a:t>
            </a:r>
            <a:r>
              <a:rPr lang="en-US" dirty="0"/>
              <a:t>. An Example: Suns Network File System NFS Architecture NFS Protocols NFS Implementation </a:t>
            </a:r>
            <a:endParaRPr lang="en-US" dirty="0" smtClean="0"/>
          </a:p>
          <a:p>
            <a:pPr lvl="1"/>
            <a:r>
              <a:rPr lang="en-US" dirty="0" smtClean="0"/>
              <a:t>5.2.6</a:t>
            </a:r>
            <a:r>
              <a:rPr lang="en-US" dirty="0"/>
              <a:t>. Lessons </a:t>
            </a:r>
            <a:r>
              <a:rPr lang="en-US" dirty="0" smtClean="0"/>
              <a:t>Learned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41231287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Books:</a:t>
            </a:r>
          </a:p>
          <a:p>
            <a:pPr lvl="1"/>
            <a:r>
              <a:rPr lang="en-US" dirty="0"/>
              <a:t>Distributed systems: principles </a:t>
            </a:r>
            <a:r>
              <a:rPr lang="en-US" dirty="0" smtClean="0"/>
              <a:t>and paradigms </a:t>
            </a:r>
          </a:p>
          <a:p>
            <a:pPr lvl="2"/>
            <a:r>
              <a:rPr lang="en-US" dirty="0" smtClean="0"/>
              <a:t>by AST &amp; MV Steen</a:t>
            </a:r>
          </a:p>
          <a:p>
            <a:pPr lvl="1"/>
            <a:r>
              <a:rPr lang="en-US" dirty="0" smtClean="0"/>
              <a:t>Distributed OS (Concepts &amp; Design) </a:t>
            </a:r>
          </a:p>
          <a:p>
            <a:pPr lvl="2"/>
            <a:r>
              <a:rPr lang="en-US" dirty="0" smtClean="0"/>
              <a:t>by PK Sinha</a:t>
            </a:r>
          </a:p>
          <a:p>
            <a:endParaRPr lang="en-US" dirty="0" smtClean="0"/>
          </a:p>
          <a:p>
            <a:r>
              <a:rPr lang="en-US" dirty="0" smtClean="0"/>
              <a:t>Papers:</a:t>
            </a:r>
          </a:p>
          <a:p>
            <a:pPr lvl="1"/>
            <a:r>
              <a:rPr lang="en-US" sz="1800" i="1" dirty="0"/>
              <a:t>A SURVEY OF DISTRIBUTED FILE SYSTEMS</a:t>
            </a:r>
            <a:r>
              <a:rPr lang="en-US" sz="1800" dirty="0"/>
              <a:t> </a:t>
            </a:r>
          </a:p>
          <a:p>
            <a:pPr lvl="2"/>
            <a:r>
              <a:rPr lang="en-US" dirty="0" smtClean="0"/>
              <a:t>by </a:t>
            </a:r>
            <a:r>
              <a:rPr lang="en-US" dirty="0"/>
              <a:t>M. </a:t>
            </a:r>
            <a:r>
              <a:rPr lang="en-US" dirty="0" err="1"/>
              <a:t>Satyanarayanan</a:t>
            </a:r>
            <a:endParaRPr lang="en-US" dirty="0" smtClean="0"/>
          </a:p>
          <a:p>
            <a:pPr lvl="1"/>
            <a:r>
              <a:rPr lang="en-US" sz="1800" i="1" dirty="0"/>
              <a:t>The design &amp; implementation of SUN NFS </a:t>
            </a:r>
          </a:p>
          <a:p>
            <a:pPr lvl="2"/>
            <a:r>
              <a:rPr lang="en-US" dirty="0" smtClean="0"/>
              <a:t>by Sandberg et al.</a:t>
            </a:r>
            <a:endParaRPr lang="en-US" i="1" dirty="0" smtClean="0"/>
          </a:p>
          <a:p>
            <a:pPr lvl="1"/>
            <a:r>
              <a:rPr lang="en-US" sz="1800" i="1" dirty="0"/>
              <a:t>Understanding and mitigating security issues in Sun NFS </a:t>
            </a:r>
          </a:p>
          <a:p>
            <a:pPr lvl="2"/>
            <a:r>
              <a:rPr lang="en-US" dirty="0" smtClean="0"/>
              <a:t>by Wasim A.B. &amp; S.M.K. </a:t>
            </a:r>
            <a:r>
              <a:rPr lang="en-US" dirty="0" err="1" smtClean="0"/>
              <a:t>Quadri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075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Ho-</a:t>
            </a:r>
            <a:r>
              <a:rPr lang="en-US" dirty="0" err="1" smtClean="0"/>
              <a:t>Ramamoorthy</a:t>
            </a:r>
            <a:r>
              <a:rPr lang="en-US" dirty="0" smtClean="0"/>
              <a:t> Phase-2 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overcome the problem of Phantom Deadlocks, the algorithm has 2 phases.</a:t>
            </a:r>
          </a:p>
          <a:p>
            <a:endParaRPr lang="en-US" dirty="0"/>
          </a:p>
          <a:p>
            <a:r>
              <a:rPr lang="en-US" dirty="0" smtClean="0"/>
              <a:t>Phase-1 is same.</a:t>
            </a:r>
          </a:p>
          <a:p>
            <a:endParaRPr lang="en-US" dirty="0" smtClean="0"/>
          </a:p>
          <a:p>
            <a:r>
              <a:rPr lang="en-US" dirty="0" smtClean="0"/>
              <a:t>In Phase-2, on detection of a deadlock, the nodes are again queried.</a:t>
            </a:r>
          </a:p>
          <a:p>
            <a:pPr lvl="1"/>
            <a:r>
              <a:rPr lang="en-US" dirty="0" smtClean="0"/>
              <a:t>in a hope that messages will arrive in order.</a:t>
            </a:r>
          </a:p>
          <a:p>
            <a:endParaRPr lang="en-US" dirty="0" smtClean="0"/>
          </a:p>
          <a:p>
            <a:r>
              <a:rPr lang="en-US" dirty="0" smtClean="0"/>
              <a:t>Centralized algorithms suffer from</a:t>
            </a:r>
          </a:p>
          <a:p>
            <a:pPr lvl="1"/>
            <a:r>
              <a:rPr lang="en-US" dirty="0" smtClean="0"/>
              <a:t>Single point failures</a:t>
            </a:r>
          </a:p>
          <a:p>
            <a:pPr lvl="1"/>
            <a:r>
              <a:rPr lang="en-US" dirty="0" smtClean="0"/>
              <a:t>Scalability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352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Distributed Algorithms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Path-pushing</a:t>
            </a:r>
          </a:p>
          <a:p>
            <a:pPr lvl="1"/>
            <a:r>
              <a:rPr lang="en-US" dirty="0" smtClean="0"/>
              <a:t>Resource </a:t>
            </a:r>
            <a:r>
              <a:rPr lang="en-US" dirty="0"/>
              <a:t>dependency information </a:t>
            </a:r>
            <a:r>
              <a:rPr lang="en-US" dirty="0" smtClean="0"/>
              <a:t>is disseminated </a:t>
            </a:r>
            <a:r>
              <a:rPr lang="en-US" dirty="0"/>
              <a:t>through </a:t>
            </a:r>
            <a:r>
              <a:rPr lang="en-US" dirty="0" smtClean="0"/>
              <a:t>paths </a:t>
            </a:r>
            <a:r>
              <a:rPr lang="en-US" dirty="0"/>
              <a:t>(in the graph).</a:t>
            </a:r>
          </a:p>
          <a:p>
            <a:endParaRPr lang="en-US" dirty="0" smtClean="0"/>
          </a:p>
          <a:p>
            <a:r>
              <a:rPr lang="en-US" dirty="0" smtClean="0"/>
              <a:t>Edge-chasing</a:t>
            </a:r>
          </a:p>
          <a:p>
            <a:pPr lvl="1"/>
            <a:r>
              <a:rPr lang="en-US" dirty="0" smtClean="0"/>
              <a:t>Special </a:t>
            </a:r>
            <a:r>
              <a:rPr lang="en-US" dirty="0"/>
              <a:t>messages or probes </a:t>
            </a:r>
            <a:r>
              <a:rPr lang="en-US" dirty="0" smtClean="0"/>
              <a:t>are circulated </a:t>
            </a:r>
            <a:r>
              <a:rPr lang="en-US" dirty="0"/>
              <a:t>along edges of WFG. </a:t>
            </a:r>
            <a:endParaRPr lang="en-US" dirty="0" smtClean="0"/>
          </a:p>
          <a:p>
            <a:pPr lvl="1"/>
            <a:r>
              <a:rPr lang="en-US" dirty="0" smtClean="0"/>
              <a:t>Deadlock </a:t>
            </a:r>
            <a:r>
              <a:rPr lang="en-US" dirty="0"/>
              <a:t>exists if the probe is received back by the initiator.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337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Obermarck’s</a:t>
            </a:r>
            <a:r>
              <a:rPr lang="en-US" dirty="0"/>
              <a:t> </a:t>
            </a:r>
            <a:r>
              <a:rPr lang="en-US" dirty="0" smtClean="0"/>
              <a:t>PATH Pushing Algorithm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0"/>
            <a:ext cx="86868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Each </a:t>
            </a:r>
            <a:r>
              <a:rPr lang="en-US" dirty="0"/>
              <a:t>site maintains a local Wait-For Graph.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virtual node </a:t>
            </a:r>
            <a:r>
              <a:rPr lang="en-US" dirty="0" smtClean="0"/>
              <a:t>‘x’ exists </a:t>
            </a:r>
            <a:r>
              <a:rPr lang="en-US" dirty="0"/>
              <a:t>at each site that represents external processes.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An edge (pi, </a:t>
            </a:r>
            <a:r>
              <a:rPr lang="en-US" dirty="0" err="1" smtClean="0"/>
              <a:t>px</a:t>
            </a:r>
            <a:r>
              <a:rPr lang="en-US" dirty="0" smtClean="0"/>
              <a:t>) is added if process pi is waiting for a resource held by a process in another site.</a:t>
            </a:r>
          </a:p>
          <a:p>
            <a:endParaRPr lang="en-US" dirty="0" smtClean="0"/>
          </a:p>
          <a:p>
            <a:r>
              <a:rPr lang="en-US" dirty="0"/>
              <a:t>An edge (</a:t>
            </a:r>
            <a:r>
              <a:rPr lang="en-US" dirty="0" err="1" smtClean="0"/>
              <a:t>px</a:t>
            </a:r>
            <a:r>
              <a:rPr lang="en-US" dirty="0" smtClean="0"/>
              <a:t>, </a:t>
            </a:r>
            <a:r>
              <a:rPr lang="en-US" dirty="0" err="1" smtClean="0"/>
              <a:t>pj</a:t>
            </a:r>
            <a:r>
              <a:rPr lang="en-US" dirty="0" smtClean="0"/>
              <a:t>) </a:t>
            </a:r>
            <a:r>
              <a:rPr lang="en-US" dirty="0"/>
              <a:t>is added if process </a:t>
            </a:r>
            <a:r>
              <a:rPr lang="en-US" dirty="0" err="1" smtClean="0"/>
              <a:t>pj</a:t>
            </a:r>
            <a:r>
              <a:rPr lang="en-US" dirty="0" smtClean="0"/>
              <a:t> in another site  </a:t>
            </a:r>
            <a:r>
              <a:rPr lang="en-US" dirty="0"/>
              <a:t>is waiting for a resource held by </a:t>
            </a:r>
            <a:r>
              <a:rPr lang="en-US" dirty="0" smtClean="0"/>
              <a:t>a process of this site.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the deadlock detection process </a:t>
            </a:r>
            <a:r>
              <a:rPr lang="en-US" dirty="0" smtClean="0"/>
              <a:t>begins, </a:t>
            </a:r>
          </a:p>
          <a:p>
            <a:pPr lvl="1"/>
            <a:r>
              <a:rPr lang="en-US" dirty="0" smtClean="0"/>
              <a:t>If a </a:t>
            </a:r>
            <a:r>
              <a:rPr lang="en-US" dirty="0"/>
              <a:t>cycle is found at </a:t>
            </a:r>
            <a:r>
              <a:rPr lang="en-US" dirty="0" smtClean="0"/>
              <a:t>a site which </a:t>
            </a:r>
            <a:r>
              <a:rPr lang="en-US" dirty="0"/>
              <a:t>doesn’t involve the external node </a:t>
            </a:r>
            <a:r>
              <a:rPr lang="en-US" dirty="0" smtClean="0"/>
              <a:t>‘x</a:t>
            </a:r>
            <a:r>
              <a:rPr lang="en-US" dirty="0"/>
              <a:t>’ it means the deadlock </a:t>
            </a:r>
            <a:r>
              <a:rPr lang="en-US" dirty="0" smtClean="0"/>
              <a:t>exists within </a:t>
            </a:r>
            <a:r>
              <a:rPr lang="en-US" dirty="0"/>
              <a:t>the </a:t>
            </a:r>
            <a:r>
              <a:rPr lang="en-US" dirty="0" smtClean="0"/>
              <a:t>site and can be resolved locally.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If there </a:t>
            </a:r>
            <a:r>
              <a:rPr lang="en-US" dirty="0"/>
              <a:t>exists a cycle involving </a:t>
            </a:r>
            <a:r>
              <a:rPr lang="en-US" dirty="0" smtClean="0"/>
              <a:t>‘x’, </a:t>
            </a:r>
            <a:r>
              <a:rPr lang="en-US" dirty="0"/>
              <a:t>it </a:t>
            </a:r>
            <a:r>
              <a:rPr lang="en-US" dirty="0" smtClean="0"/>
              <a:t>means a deadlock is possible that contains processes from other sites and hence they should be intimated.</a:t>
            </a:r>
          </a:p>
        </p:txBody>
      </p:sp>
    </p:spTree>
    <p:extLst>
      <p:ext uri="{BB962C8B-B14F-4D97-AF65-F5344CB8AC3E}">
        <p14:creationId xmlns:p14="http://schemas.microsoft.com/office/powerpoint/2010/main" xmlns="" val="80857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6362700" y="2621508"/>
            <a:ext cx="2781300" cy="1981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86150" y="2636293"/>
            <a:ext cx="2057400" cy="1981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Obermarck’s</a:t>
            </a:r>
            <a:r>
              <a:rPr lang="en-US" dirty="0"/>
              <a:t> </a:t>
            </a:r>
            <a:r>
              <a:rPr lang="en-US" dirty="0" err="1" smtClean="0"/>
              <a:t>PATh</a:t>
            </a:r>
            <a:r>
              <a:rPr lang="en-US" dirty="0" smtClean="0"/>
              <a:t> Pushing Algorithm 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738634" y="3947615"/>
            <a:ext cx="457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4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807708" y="2821675"/>
            <a:ext cx="457200" cy="381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3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781550" y="3947615"/>
            <a:ext cx="457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2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8591550" y="4118212"/>
            <a:ext cx="457200" cy="381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5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7524750" y="4156312"/>
            <a:ext cx="457200" cy="381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3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34150" y="4138115"/>
            <a:ext cx="457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1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738634" y="2844421"/>
            <a:ext cx="457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1</a:t>
            </a:r>
            <a:endParaRPr lang="en-GB" dirty="0">
              <a:solidFill>
                <a:prstClr val="white"/>
              </a:solidFill>
            </a:endParaRPr>
          </a:p>
        </p:txBody>
      </p:sp>
      <p:cxnSp>
        <p:nvCxnSpPr>
          <p:cNvPr id="15" name="Straight Arrow Connector 14"/>
          <p:cNvCxnSpPr>
            <a:stCxn id="7" idx="2"/>
          </p:cNvCxnSpPr>
          <p:nvPr/>
        </p:nvCxnSpPr>
        <p:spPr>
          <a:xfrm flipH="1">
            <a:off x="4195834" y="4138115"/>
            <a:ext cx="58571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7" idx="0"/>
          </p:cNvCxnSpPr>
          <p:nvPr/>
        </p:nvCxnSpPr>
        <p:spPr>
          <a:xfrm>
            <a:off x="5010150" y="3225421"/>
            <a:ext cx="0" cy="7221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7" idx="1"/>
            <a:endCxn id="13" idx="5"/>
          </p:cNvCxnSpPr>
          <p:nvPr/>
        </p:nvCxnSpPr>
        <p:spPr>
          <a:xfrm flipH="1" flipV="1">
            <a:off x="4128879" y="3169625"/>
            <a:ext cx="719626" cy="83378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0" idx="6"/>
            <a:endCxn id="9" idx="2"/>
          </p:cNvCxnSpPr>
          <p:nvPr/>
        </p:nvCxnSpPr>
        <p:spPr>
          <a:xfrm>
            <a:off x="6991350" y="4328616"/>
            <a:ext cx="533400" cy="1819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8" idx="2"/>
          </p:cNvCxnSpPr>
          <p:nvPr/>
        </p:nvCxnSpPr>
        <p:spPr>
          <a:xfrm flipV="1">
            <a:off x="8009246" y="4308712"/>
            <a:ext cx="582304" cy="3980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096858" y="4659868"/>
            <a:ext cx="1124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Node S1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039117" y="4812268"/>
            <a:ext cx="1124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Node S2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959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093545" y="2373006"/>
            <a:ext cx="2057400" cy="24838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Obermarck’s</a:t>
            </a:r>
            <a:r>
              <a:rPr lang="en-US" dirty="0"/>
              <a:t> </a:t>
            </a:r>
            <a:r>
              <a:rPr lang="en-US" dirty="0" smtClean="0"/>
              <a:t>PATH Pushing Algorithm 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8305800" y="4218863"/>
            <a:ext cx="457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4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9374874" y="3092923"/>
            <a:ext cx="457200" cy="381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3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9348716" y="4218863"/>
            <a:ext cx="457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2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8305800" y="3115669"/>
            <a:ext cx="457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1</a:t>
            </a:r>
            <a:endParaRPr lang="en-GB" dirty="0">
              <a:solidFill>
                <a:prstClr val="white"/>
              </a:solidFill>
            </a:endParaRPr>
          </a:p>
        </p:txBody>
      </p:sp>
      <p:cxnSp>
        <p:nvCxnSpPr>
          <p:cNvPr id="15" name="Straight Arrow Connector 14"/>
          <p:cNvCxnSpPr>
            <a:stCxn id="7" idx="2"/>
          </p:cNvCxnSpPr>
          <p:nvPr/>
        </p:nvCxnSpPr>
        <p:spPr>
          <a:xfrm flipH="1">
            <a:off x="8763000" y="4409363"/>
            <a:ext cx="58571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7" idx="0"/>
          </p:cNvCxnSpPr>
          <p:nvPr/>
        </p:nvCxnSpPr>
        <p:spPr>
          <a:xfrm>
            <a:off x="9577316" y="3496669"/>
            <a:ext cx="0" cy="7221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7" idx="1"/>
            <a:endCxn id="13" idx="5"/>
          </p:cNvCxnSpPr>
          <p:nvPr/>
        </p:nvCxnSpPr>
        <p:spPr>
          <a:xfrm flipH="1" flipV="1">
            <a:off x="8696045" y="3440873"/>
            <a:ext cx="719626" cy="83378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8680752" y="5029200"/>
            <a:ext cx="1124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Node S1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76400" y="1828803"/>
            <a:ext cx="62341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1. At S1, p1 is waiting for a resource held by p3 in S2,</a:t>
            </a:r>
          </a:p>
          <a:p>
            <a:r>
              <a:rPr lang="en-US" dirty="0">
                <a:solidFill>
                  <a:prstClr val="black"/>
                </a:solidFill>
              </a:rPr>
              <a:t>	(p1, </a:t>
            </a:r>
            <a:r>
              <a:rPr lang="en-US" dirty="0" err="1">
                <a:solidFill>
                  <a:prstClr val="black"/>
                </a:solidFill>
              </a:rPr>
              <a:t>px</a:t>
            </a:r>
            <a:r>
              <a:rPr lang="en-US" dirty="0">
                <a:solidFill>
                  <a:prstClr val="black"/>
                </a:solidFill>
              </a:rPr>
              <a:t>)</a:t>
            </a:r>
          </a:p>
          <a:p>
            <a:r>
              <a:rPr lang="en-US" dirty="0">
                <a:solidFill>
                  <a:prstClr val="black"/>
                </a:solidFill>
              </a:rPr>
              <a:t>2. At S1, p3 is a process in S2 waiting for resource     </a:t>
            </a:r>
          </a:p>
          <a:p>
            <a:r>
              <a:rPr lang="en-US" dirty="0">
                <a:solidFill>
                  <a:prstClr val="black"/>
                </a:solidFill>
              </a:rPr>
              <a:t>     held by a process  in S1, (</a:t>
            </a:r>
            <a:r>
              <a:rPr lang="en-US" dirty="0" err="1">
                <a:solidFill>
                  <a:prstClr val="black"/>
                </a:solidFill>
              </a:rPr>
              <a:t>px</a:t>
            </a:r>
            <a:r>
              <a:rPr lang="en-US" dirty="0">
                <a:solidFill>
                  <a:prstClr val="black"/>
                </a:solidFill>
              </a:rPr>
              <a:t>, p3)</a:t>
            </a:r>
          </a:p>
          <a:p>
            <a:r>
              <a:rPr lang="en-US" dirty="0">
                <a:solidFill>
                  <a:prstClr val="black"/>
                </a:solidFill>
              </a:rPr>
              <a:t>3. If a cycle exists but doesn’t involve x, then it can </a:t>
            </a:r>
          </a:p>
          <a:p>
            <a:r>
              <a:rPr lang="en-US" dirty="0">
                <a:solidFill>
                  <a:prstClr val="black"/>
                </a:solidFill>
              </a:rPr>
              <a:t>    be solved locally.</a:t>
            </a:r>
          </a:p>
          <a:p>
            <a:r>
              <a:rPr lang="en-US" dirty="0">
                <a:solidFill>
                  <a:prstClr val="black"/>
                </a:solidFill>
              </a:rPr>
              <a:t>4. A Cycle (</a:t>
            </a:r>
            <a:r>
              <a:rPr lang="en-US" dirty="0" err="1">
                <a:solidFill>
                  <a:prstClr val="black"/>
                </a:solidFill>
              </a:rPr>
              <a:t>px</a:t>
            </a:r>
            <a:r>
              <a:rPr lang="en-US" dirty="0">
                <a:solidFill>
                  <a:prstClr val="black"/>
                </a:solidFill>
              </a:rPr>
              <a:t>, 3, 2, 1, </a:t>
            </a:r>
            <a:r>
              <a:rPr lang="en-US" dirty="0" err="1">
                <a:solidFill>
                  <a:prstClr val="black"/>
                </a:solidFill>
              </a:rPr>
              <a:t>px</a:t>
            </a:r>
            <a:r>
              <a:rPr lang="en-US" dirty="0">
                <a:solidFill>
                  <a:prstClr val="black"/>
                </a:solidFill>
              </a:rPr>
              <a:t>) exists and hence the  </a:t>
            </a:r>
          </a:p>
          <a:p>
            <a:r>
              <a:rPr lang="en-US" dirty="0">
                <a:solidFill>
                  <a:prstClr val="black"/>
                </a:solidFill>
              </a:rPr>
              <a:t>    message  is forwarded to Site S2.</a:t>
            </a:r>
          </a:p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8879006" y="2514600"/>
            <a:ext cx="457200" cy="3810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x</a:t>
            </a:r>
            <a:endParaRPr lang="en-GB" dirty="0">
              <a:solidFill>
                <a:prstClr val="black"/>
              </a:solidFill>
            </a:endParaRPr>
          </a:p>
        </p:txBody>
      </p:sp>
      <p:cxnSp>
        <p:nvCxnSpPr>
          <p:cNvPr id="22" name="Straight Arrow Connector 21"/>
          <p:cNvCxnSpPr>
            <a:endCxn id="21" idx="3"/>
          </p:cNvCxnSpPr>
          <p:nvPr/>
        </p:nvCxnSpPr>
        <p:spPr>
          <a:xfrm flipV="1">
            <a:off x="8639033" y="2839805"/>
            <a:ext cx="306929" cy="27586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1" idx="5"/>
            <a:endCxn id="6" idx="0"/>
          </p:cNvCxnSpPr>
          <p:nvPr/>
        </p:nvCxnSpPr>
        <p:spPr>
          <a:xfrm>
            <a:off x="9269252" y="2839805"/>
            <a:ext cx="334223" cy="2531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833578" y="4371832"/>
            <a:ext cx="2781300" cy="1981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957028" y="4386617"/>
            <a:ext cx="2057400" cy="1981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2209512" y="5697939"/>
            <a:ext cx="457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4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3278586" y="4571999"/>
            <a:ext cx="457200" cy="381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3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3252428" y="5697939"/>
            <a:ext cx="457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2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7062428" y="5868536"/>
            <a:ext cx="457200" cy="381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5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5995628" y="5906636"/>
            <a:ext cx="457200" cy="381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3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5005028" y="5888439"/>
            <a:ext cx="457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1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2209512" y="4594745"/>
            <a:ext cx="457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1</a:t>
            </a:r>
            <a:endParaRPr lang="en-GB" dirty="0">
              <a:solidFill>
                <a:prstClr val="white"/>
              </a:solidFill>
            </a:endParaRPr>
          </a:p>
        </p:txBody>
      </p:sp>
      <p:cxnSp>
        <p:nvCxnSpPr>
          <p:cNvPr id="32" name="Straight Arrow Connector 31"/>
          <p:cNvCxnSpPr>
            <a:stCxn id="26" idx="2"/>
          </p:cNvCxnSpPr>
          <p:nvPr/>
        </p:nvCxnSpPr>
        <p:spPr>
          <a:xfrm flipH="1">
            <a:off x="2666712" y="5888439"/>
            <a:ext cx="58571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26" idx="0"/>
          </p:cNvCxnSpPr>
          <p:nvPr/>
        </p:nvCxnSpPr>
        <p:spPr>
          <a:xfrm>
            <a:off x="3481028" y="4975745"/>
            <a:ext cx="0" cy="7221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6" idx="1"/>
            <a:endCxn id="31" idx="5"/>
          </p:cNvCxnSpPr>
          <p:nvPr/>
        </p:nvCxnSpPr>
        <p:spPr>
          <a:xfrm flipH="1" flipV="1">
            <a:off x="2599757" y="4919949"/>
            <a:ext cx="719626" cy="83378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9" idx="6"/>
            <a:endCxn id="28" idx="2"/>
          </p:cNvCxnSpPr>
          <p:nvPr/>
        </p:nvCxnSpPr>
        <p:spPr>
          <a:xfrm>
            <a:off x="5462228" y="6078940"/>
            <a:ext cx="533400" cy="1819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27" idx="2"/>
          </p:cNvCxnSpPr>
          <p:nvPr/>
        </p:nvCxnSpPr>
        <p:spPr>
          <a:xfrm flipV="1">
            <a:off x="6480124" y="6059036"/>
            <a:ext cx="582304" cy="3980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567736" y="6410192"/>
            <a:ext cx="1124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Node S1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47250" y="6386937"/>
            <a:ext cx="1124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Node S2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592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581900" y="2133600"/>
            <a:ext cx="2781300" cy="289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Obermarck’s</a:t>
            </a:r>
            <a:r>
              <a:rPr lang="en-US" dirty="0"/>
              <a:t> </a:t>
            </a:r>
            <a:r>
              <a:rPr lang="en-US" dirty="0" smtClean="0"/>
              <a:t>PATH Pushing Algorithm 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810750" y="3508612"/>
            <a:ext cx="457200" cy="381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5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743950" y="3546712"/>
            <a:ext cx="457200" cy="381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3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7753350" y="3528515"/>
            <a:ext cx="457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1</a:t>
            </a:r>
            <a:endParaRPr lang="en-GB" dirty="0">
              <a:solidFill>
                <a:prstClr val="white"/>
              </a:solidFill>
            </a:endParaRPr>
          </a:p>
        </p:txBody>
      </p:sp>
      <p:cxnSp>
        <p:nvCxnSpPr>
          <p:cNvPr id="25" name="Straight Arrow Connector 24"/>
          <p:cNvCxnSpPr>
            <a:stCxn id="10" idx="6"/>
            <a:endCxn id="9" idx="2"/>
          </p:cNvCxnSpPr>
          <p:nvPr/>
        </p:nvCxnSpPr>
        <p:spPr>
          <a:xfrm>
            <a:off x="8210550" y="3719016"/>
            <a:ext cx="533400" cy="1819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8" idx="2"/>
          </p:cNvCxnSpPr>
          <p:nvPr/>
        </p:nvCxnSpPr>
        <p:spPr>
          <a:xfrm flipV="1">
            <a:off x="9228446" y="3699112"/>
            <a:ext cx="582304" cy="3980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258317" y="5117068"/>
            <a:ext cx="1124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Node S2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57401" y="1828801"/>
            <a:ext cx="533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1. At S2, p3 is waiting for a resource held by p2 </a:t>
            </a:r>
          </a:p>
          <a:p>
            <a:r>
              <a:rPr lang="en-US" dirty="0">
                <a:solidFill>
                  <a:prstClr val="black"/>
                </a:solidFill>
              </a:rPr>
              <a:t>     in S1,</a:t>
            </a:r>
          </a:p>
          <a:p>
            <a:r>
              <a:rPr lang="en-US" dirty="0">
                <a:solidFill>
                  <a:prstClr val="black"/>
                </a:solidFill>
              </a:rPr>
              <a:t>	(p3, </a:t>
            </a:r>
            <a:r>
              <a:rPr lang="en-US" dirty="0" err="1">
                <a:solidFill>
                  <a:prstClr val="black"/>
                </a:solidFill>
              </a:rPr>
              <a:t>px</a:t>
            </a:r>
            <a:r>
              <a:rPr lang="en-US" dirty="0">
                <a:solidFill>
                  <a:prstClr val="black"/>
                </a:solidFill>
              </a:rPr>
              <a:t>)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2. At S2, p1 is a process in S1 waiting for </a:t>
            </a:r>
          </a:p>
          <a:p>
            <a:r>
              <a:rPr lang="en-US" dirty="0">
                <a:solidFill>
                  <a:prstClr val="black"/>
                </a:solidFill>
              </a:rPr>
              <a:t>     resource held by process in S2, </a:t>
            </a:r>
          </a:p>
          <a:p>
            <a:r>
              <a:rPr lang="en-US" dirty="0">
                <a:solidFill>
                  <a:prstClr val="black"/>
                </a:solidFill>
              </a:rPr>
              <a:t>               (</a:t>
            </a:r>
            <a:r>
              <a:rPr lang="en-US" dirty="0" err="1">
                <a:solidFill>
                  <a:prstClr val="black"/>
                </a:solidFill>
              </a:rPr>
              <a:t>px</a:t>
            </a:r>
            <a:r>
              <a:rPr lang="en-US" dirty="0">
                <a:solidFill>
                  <a:prstClr val="black"/>
                </a:solidFill>
              </a:rPr>
              <a:t>, p1)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3. When the message is received by S2, the </a:t>
            </a:r>
          </a:p>
          <a:p>
            <a:r>
              <a:rPr lang="en-US" dirty="0">
                <a:solidFill>
                  <a:prstClr val="black"/>
                </a:solidFill>
              </a:rPr>
              <a:t>     edges within the received cycle that don’t </a:t>
            </a:r>
          </a:p>
          <a:p>
            <a:r>
              <a:rPr lang="en-US" dirty="0">
                <a:solidFill>
                  <a:prstClr val="black"/>
                </a:solidFill>
              </a:rPr>
              <a:t>     involve </a:t>
            </a:r>
            <a:r>
              <a:rPr lang="en-US" dirty="0" err="1">
                <a:solidFill>
                  <a:prstClr val="black"/>
                </a:solidFill>
              </a:rPr>
              <a:t>px</a:t>
            </a:r>
            <a:r>
              <a:rPr lang="en-US" dirty="0">
                <a:solidFill>
                  <a:prstClr val="black"/>
                </a:solidFill>
              </a:rPr>
              <a:t> are added.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4. Cycle (</a:t>
            </a:r>
            <a:r>
              <a:rPr lang="en-US" dirty="0" err="1">
                <a:solidFill>
                  <a:prstClr val="black"/>
                </a:solidFill>
              </a:rPr>
              <a:t>px</a:t>
            </a:r>
            <a:r>
              <a:rPr lang="en-US" dirty="0">
                <a:solidFill>
                  <a:prstClr val="black"/>
                </a:solidFill>
              </a:rPr>
              <a:t>, 3, 2, 1, </a:t>
            </a:r>
            <a:r>
              <a:rPr lang="en-US" dirty="0" err="1">
                <a:solidFill>
                  <a:prstClr val="black"/>
                </a:solidFill>
              </a:rPr>
              <a:t>px</a:t>
            </a:r>
            <a:r>
              <a:rPr lang="en-US" dirty="0">
                <a:solidFill>
                  <a:prstClr val="black"/>
                </a:solidFill>
              </a:rPr>
              <a:t>); thus (3,2) and (2,1) is added.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5. Now a cycle (without x) exists and should </a:t>
            </a:r>
          </a:p>
          <a:p>
            <a:r>
              <a:rPr lang="en-US" dirty="0">
                <a:solidFill>
                  <a:prstClr val="black"/>
                </a:solidFill>
              </a:rPr>
              <a:t>   be resolved.</a:t>
            </a:r>
          </a:p>
          <a:p>
            <a:endParaRPr lang="en-GB" dirty="0">
              <a:solidFill>
                <a:prstClr val="black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8650406" y="2318686"/>
            <a:ext cx="457200" cy="1151826"/>
            <a:chOff x="7126406" y="4299886"/>
            <a:chExt cx="457200" cy="1151826"/>
          </a:xfrm>
        </p:grpSpPr>
        <p:sp>
          <p:nvSpPr>
            <p:cNvPr id="26" name="Oval 25"/>
            <p:cNvSpPr/>
            <p:nvPr/>
          </p:nvSpPr>
          <p:spPr>
            <a:xfrm>
              <a:off x="7126406" y="4299886"/>
              <a:ext cx="457200" cy="381000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black"/>
                  </a:solidFill>
                </a:rPr>
                <a:t>x</a:t>
              </a:r>
              <a:endParaRPr lang="en-GB" dirty="0">
                <a:solidFill>
                  <a:prstClr val="black"/>
                </a:solidFill>
              </a:endParaRPr>
            </a:p>
          </p:txBody>
        </p:sp>
        <p:cxnSp>
          <p:nvCxnSpPr>
            <p:cNvPr id="27" name="Straight Arrow Connector 26"/>
            <p:cNvCxnSpPr>
              <a:stCxn id="9" idx="0"/>
              <a:endCxn id="26" idx="4"/>
            </p:cNvCxnSpPr>
            <p:nvPr/>
          </p:nvCxnSpPr>
          <p:spPr>
            <a:xfrm flipH="1" flipV="1">
              <a:off x="7355006" y="4680886"/>
              <a:ext cx="93544" cy="77082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Straight Arrow Connector 30"/>
          <p:cNvCxnSpPr>
            <a:endCxn id="34" idx="7"/>
          </p:cNvCxnSpPr>
          <p:nvPr/>
        </p:nvCxnSpPr>
        <p:spPr>
          <a:xfrm flipH="1">
            <a:off x="8619846" y="3927712"/>
            <a:ext cx="366637" cy="5476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8229600" y="4419600"/>
            <a:ext cx="457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2</a:t>
            </a:r>
            <a:endParaRPr lang="en-GB" dirty="0">
              <a:solidFill>
                <a:prstClr val="white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8134350" y="2661587"/>
            <a:ext cx="668456" cy="101932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4" idx="1"/>
          </p:cNvCxnSpPr>
          <p:nvPr/>
        </p:nvCxnSpPr>
        <p:spPr>
          <a:xfrm flipH="1" flipV="1">
            <a:off x="7981951" y="3927712"/>
            <a:ext cx="314604" cy="5476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28557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Obermarck’s</a:t>
            </a:r>
            <a:r>
              <a:rPr lang="en-US" dirty="0"/>
              <a:t> </a:t>
            </a:r>
            <a:r>
              <a:rPr lang="en-US" dirty="0" smtClean="0"/>
              <a:t>PATH Pushing Algorithm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It is used </a:t>
            </a:r>
            <a:r>
              <a:rPr lang="en-US" dirty="0"/>
              <a:t>for </a:t>
            </a:r>
            <a:r>
              <a:rPr lang="en-US" dirty="0" smtClean="0"/>
              <a:t>databases where transactions </a:t>
            </a:r>
            <a:r>
              <a:rPr lang="en-US" dirty="0"/>
              <a:t>lock and wait on resources. </a:t>
            </a:r>
          </a:p>
          <a:p>
            <a:endParaRPr lang="en-US" dirty="0" smtClean="0"/>
          </a:p>
          <a:p>
            <a:r>
              <a:rPr lang="en-US" dirty="0" smtClean="0"/>
              <a:t>The downside of the algorithm is that</a:t>
            </a:r>
          </a:p>
          <a:p>
            <a:pPr lvl="1"/>
            <a:r>
              <a:rPr lang="en-US" dirty="0" smtClean="0"/>
              <a:t>Multiple deadlock detections may be initiated simultaneously, which results in multiple recoveries leading to overkill.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Extra Message Overhead.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Detection is complicated wherein the processes span over many nodes.</a:t>
            </a:r>
          </a:p>
        </p:txBody>
      </p:sp>
    </p:spTree>
    <p:extLst>
      <p:ext uri="{BB962C8B-B14F-4D97-AF65-F5344CB8AC3E}">
        <p14:creationId xmlns:p14="http://schemas.microsoft.com/office/powerpoint/2010/main" xmlns="" val="218873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Chandy</a:t>
            </a:r>
            <a:r>
              <a:rPr lang="en-US" dirty="0"/>
              <a:t>-</a:t>
            </a:r>
            <a:r>
              <a:rPr lang="en-US" dirty="0" err="1"/>
              <a:t>Misra</a:t>
            </a:r>
            <a:r>
              <a:rPr lang="en-US" dirty="0"/>
              <a:t>-Haas Edge Chasing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953000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It uses </a:t>
            </a:r>
            <a:r>
              <a:rPr lang="en-US" dirty="0"/>
              <a:t>a probe message to detect the presence of cycles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blocked process sends the probe message.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message contains three variables. </a:t>
            </a:r>
            <a:endParaRPr lang="en-US" dirty="0" smtClean="0"/>
          </a:p>
          <a:p>
            <a:pPr lvl="2"/>
            <a:r>
              <a:rPr lang="en-US" dirty="0" smtClean="0"/>
              <a:t>The </a:t>
            </a:r>
            <a:r>
              <a:rPr lang="en-US" dirty="0"/>
              <a:t>Id of the blocked </a:t>
            </a:r>
            <a:r>
              <a:rPr lang="en-US" dirty="0" smtClean="0"/>
              <a:t>process,</a:t>
            </a:r>
          </a:p>
          <a:p>
            <a:pPr lvl="2"/>
            <a:r>
              <a:rPr lang="en-US" dirty="0" smtClean="0"/>
              <a:t>The Id </a:t>
            </a:r>
            <a:r>
              <a:rPr lang="en-US" dirty="0"/>
              <a:t>of the process sending the </a:t>
            </a:r>
            <a:r>
              <a:rPr lang="en-US" dirty="0" smtClean="0"/>
              <a:t>message, </a:t>
            </a:r>
            <a:r>
              <a:rPr lang="en-US" dirty="0"/>
              <a:t>and </a:t>
            </a:r>
            <a:endParaRPr lang="en-US" dirty="0" smtClean="0"/>
          </a:p>
          <a:p>
            <a:pPr lvl="2"/>
            <a:r>
              <a:rPr lang="en-US" dirty="0" smtClean="0"/>
              <a:t>The </a:t>
            </a:r>
            <a:r>
              <a:rPr lang="en-US" dirty="0"/>
              <a:t>Id of the process to which the message was sent.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probe is </a:t>
            </a:r>
            <a:r>
              <a:rPr lang="en-US" dirty="0" smtClean="0"/>
              <a:t>forwarded to </a:t>
            </a:r>
            <a:r>
              <a:rPr lang="en-US" dirty="0"/>
              <a:t>the processes holding the requested </a:t>
            </a:r>
            <a:r>
              <a:rPr lang="en-US" dirty="0" smtClean="0"/>
              <a:t>resources and continues that way.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the blocked process receives </a:t>
            </a:r>
            <a:r>
              <a:rPr lang="en-US" dirty="0" smtClean="0"/>
              <a:t>its </a:t>
            </a:r>
            <a:r>
              <a:rPr lang="en-US" dirty="0"/>
              <a:t>own </a:t>
            </a:r>
            <a:r>
              <a:rPr lang="en-US" dirty="0" smtClean="0"/>
              <a:t>probe, </a:t>
            </a:r>
            <a:r>
              <a:rPr lang="en-US" dirty="0"/>
              <a:t>it means that a cycle exists and hence the deadlock also exists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186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Deadlock?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Deadlock is condition in which a set of processes can’t proceed further because the resource(s) necessary for progress of every process is held by some other process in the set.</a:t>
            </a:r>
          </a:p>
          <a:p>
            <a:endParaRPr lang="en-US" dirty="0"/>
          </a:p>
          <a:p>
            <a:r>
              <a:rPr lang="en-US" i="1" dirty="0" smtClean="0"/>
              <a:t>‘</a:t>
            </a:r>
            <a:r>
              <a:rPr lang="en-US" i="1" dirty="0" err="1" smtClean="0"/>
              <a:t>pehle</a:t>
            </a:r>
            <a:r>
              <a:rPr lang="en-US" i="1" dirty="0" smtClean="0"/>
              <a:t> </a:t>
            </a:r>
            <a:r>
              <a:rPr lang="en-US" i="1" dirty="0" err="1" smtClean="0"/>
              <a:t>aap</a:t>
            </a:r>
            <a:r>
              <a:rPr lang="en-US" i="1" dirty="0" smtClean="0"/>
              <a:t>, </a:t>
            </a:r>
            <a:r>
              <a:rPr lang="en-US" i="1" dirty="0" err="1" smtClean="0"/>
              <a:t>pehle</a:t>
            </a:r>
            <a:r>
              <a:rPr lang="en-US" i="1" dirty="0" smtClean="0"/>
              <a:t> </a:t>
            </a:r>
            <a:r>
              <a:rPr lang="en-US" i="1" dirty="0" err="1" smtClean="0"/>
              <a:t>aap</a:t>
            </a:r>
            <a:r>
              <a:rPr lang="en-US" i="1" dirty="0" smtClean="0"/>
              <a:t>’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1160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953000" y="3429000"/>
            <a:ext cx="2362200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57400" y="3429000"/>
            <a:ext cx="2362200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38" name="Rectangular Callout 37"/>
          <p:cNvSpPr/>
          <p:nvPr/>
        </p:nvSpPr>
        <p:spPr>
          <a:xfrm>
            <a:off x="1813618" y="5596448"/>
            <a:ext cx="2468764" cy="643175"/>
          </a:xfrm>
          <a:prstGeom prst="wedgeRectCallout">
            <a:avLst>
              <a:gd name="adj1" fmla="val -5907"/>
              <a:gd name="adj2" fmla="val -2791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0 is locally dependent upon 1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9" name="Rectangular Callout 38"/>
          <p:cNvSpPr/>
          <p:nvPr/>
        </p:nvSpPr>
        <p:spPr>
          <a:xfrm>
            <a:off x="5119592" y="5585940"/>
            <a:ext cx="2468764" cy="643175"/>
          </a:xfrm>
          <a:prstGeom prst="wedgeRectCallout">
            <a:avLst>
              <a:gd name="adj1" fmla="val -68928"/>
              <a:gd name="adj2" fmla="val -2791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2 is remotely dependent upon 3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Chandy</a:t>
            </a:r>
            <a:r>
              <a:rPr lang="en-US" dirty="0"/>
              <a:t>-</a:t>
            </a:r>
            <a:r>
              <a:rPr lang="en-US" dirty="0" err="1"/>
              <a:t>Misra</a:t>
            </a:r>
            <a:r>
              <a:rPr lang="en-US" dirty="0"/>
              <a:t>-Haas Edge Chasing algorithm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077200" y="3429000"/>
            <a:ext cx="2362200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2286000" y="3810000"/>
            <a:ext cx="381000" cy="381000"/>
          </a:xfrm>
          <a:prstGeom prst="flowChartConnector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prstClr val="black"/>
                </a:solidFill>
              </a:rPr>
              <a:t>0</a:t>
            </a: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3048000" y="3810000"/>
            <a:ext cx="381000" cy="381000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3733800" y="3810000"/>
            <a:ext cx="381000" cy="381000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2667000" y="4038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V="1">
            <a:off x="3429000" y="4038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5181600" y="3810000"/>
            <a:ext cx="381000" cy="381000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6096000" y="3505200"/>
            <a:ext cx="381000" cy="381000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prstClr val="black"/>
                </a:solidFill>
              </a:rPr>
              <a:t>4</a:t>
            </a:r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6096000" y="4114800"/>
            <a:ext cx="381000" cy="381000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prstClr val="black"/>
                </a:solidFill>
              </a:rPr>
              <a:t>5</a:t>
            </a:r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>
            <a:off x="8382000" y="3505200"/>
            <a:ext cx="381000" cy="381000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prstClr val="black"/>
                </a:solidFill>
              </a:rPr>
              <a:t>6</a:t>
            </a:r>
          </a:p>
        </p:txBody>
      </p:sp>
      <p:sp>
        <p:nvSpPr>
          <p:cNvPr id="16" name="AutoShape 15"/>
          <p:cNvSpPr>
            <a:spLocks noChangeArrowheads="1"/>
          </p:cNvSpPr>
          <p:nvPr/>
        </p:nvSpPr>
        <p:spPr bwMode="auto">
          <a:xfrm>
            <a:off x="8382000" y="4038600"/>
            <a:ext cx="381000" cy="381000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prstClr val="black"/>
                </a:solidFill>
              </a:rPr>
              <a:t>7</a:t>
            </a:r>
          </a:p>
        </p:txBody>
      </p:sp>
      <p:sp>
        <p:nvSpPr>
          <p:cNvPr id="17" name="AutoShape 16"/>
          <p:cNvSpPr>
            <a:spLocks noChangeArrowheads="1"/>
          </p:cNvSpPr>
          <p:nvPr/>
        </p:nvSpPr>
        <p:spPr bwMode="auto">
          <a:xfrm>
            <a:off x="9753600" y="3505200"/>
            <a:ext cx="381000" cy="381000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4114800" y="4038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V="1">
            <a:off x="5486400" y="3733800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5562600" y="41148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>
            <a:off x="6477000" y="3657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>
            <a:off x="6477000" y="42672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8763000" y="3657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2667000" y="3048001"/>
            <a:ext cx="1155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prstClr val="black"/>
                </a:solidFill>
              </a:rPr>
              <a:t>Machine 0</a:t>
            </a: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5334000" y="3048001"/>
            <a:ext cx="1155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prstClr val="black"/>
                </a:solidFill>
              </a:rPr>
              <a:t>Machine 1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8458200" y="3048001"/>
            <a:ext cx="1155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prstClr val="black"/>
                </a:solidFill>
              </a:rPr>
              <a:t>Machine 2</a:t>
            </a:r>
          </a:p>
        </p:txBody>
      </p:sp>
      <p:sp>
        <p:nvSpPr>
          <p:cNvPr id="27" name="Line 27"/>
          <p:cNvSpPr>
            <a:spLocks noChangeShapeType="1"/>
          </p:cNvSpPr>
          <p:nvPr/>
        </p:nvSpPr>
        <p:spPr bwMode="auto">
          <a:xfrm flipV="1">
            <a:off x="9906000" y="2667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 flipH="1">
            <a:off x="2438400" y="26670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>
            <a:off x="2438400" y="2667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4937125" y="2247901"/>
            <a:ext cx="793750" cy="366713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prstClr val="black"/>
                </a:solidFill>
              </a:rPr>
              <a:t>(0,8,0)</a:t>
            </a: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4254690" y="3633788"/>
            <a:ext cx="793750" cy="366713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prstClr val="black"/>
                </a:solidFill>
              </a:rPr>
              <a:t>(0,2,3)</a:t>
            </a: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7278806" y="3299987"/>
            <a:ext cx="793750" cy="366713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prstClr val="black"/>
                </a:solidFill>
              </a:rPr>
              <a:t>(0,4,6)</a:t>
            </a:r>
          </a:p>
        </p:txBody>
      </p:sp>
      <p:sp>
        <p:nvSpPr>
          <p:cNvPr id="33" name="Text Box 34"/>
          <p:cNvSpPr txBox="1">
            <a:spLocks noChangeArrowheads="1"/>
          </p:cNvSpPr>
          <p:nvPr/>
        </p:nvSpPr>
        <p:spPr bwMode="auto">
          <a:xfrm>
            <a:off x="7315200" y="4236244"/>
            <a:ext cx="793750" cy="366713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prstClr val="black"/>
                </a:solidFill>
              </a:rPr>
              <a:t>(0,5,7)</a:t>
            </a:r>
          </a:p>
        </p:txBody>
      </p:sp>
      <p:sp>
        <p:nvSpPr>
          <p:cNvPr id="34" name="Text Box 31"/>
          <p:cNvSpPr txBox="1">
            <a:spLocks noChangeArrowheads="1"/>
          </p:cNvSpPr>
          <p:nvPr/>
        </p:nvSpPr>
        <p:spPr bwMode="auto">
          <a:xfrm>
            <a:off x="2438401" y="4388643"/>
            <a:ext cx="800219" cy="369332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prstClr val="black"/>
                </a:solidFill>
              </a:rPr>
              <a:t>(0,0,1)</a:t>
            </a:r>
          </a:p>
        </p:txBody>
      </p:sp>
      <p:sp>
        <p:nvSpPr>
          <p:cNvPr id="35" name="Text Box 31"/>
          <p:cNvSpPr txBox="1">
            <a:spLocks noChangeArrowheads="1"/>
          </p:cNvSpPr>
          <p:nvPr/>
        </p:nvSpPr>
        <p:spPr bwMode="auto">
          <a:xfrm>
            <a:off x="3404998" y="4433248"/>
            <a:ext cx="800219" cy="369332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prstClr val="black"/>
                </a:solidFill>
              </a:rPr>
              <a:t>(0,1,2)</a:t>
            </a:r>
          </a:p>
        </p:txBody>
      </p:sp>
      <p:sp>
        <p:nvSpPr>
          <p:cNvPr id="36" name="Text Box 31"/>
          <p:cNvSpPr txBox="1">
            <a:spLocks noChangeArrowheads="1"/>
          </p:cNvSpPr>
          <p:nvPr/>
        </p:nvSpPr>
        <p:spPr bwMode="auto">
          <a:xfrm>
            <a:off x="5165726" y="3361400"/>
            <a:ext cx="800219" cy="369332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prstClr val="black"/>
                </a:solidFill>
              </a:rPr>
              <a:t>(0,3,4)</a:t>
            </a:r>
          </a:p>
        </p:txBody>
      </p:sp>
      <p:sp>
        <p:nvSpPr>
          <p:cNvPr id="37" name="Text Box 31"/>
          <p:cNvSpPr txBox="1">
            <a:spLocks noChangeArrowheads="1"/>
          </p:cNvSpPr>
          <p:nvPr/>
        </p:nvSpPr>
        <p:spPr bwMode="auto">
          <a:xfrm>
            <a:off x="5111632" y="4311134"/>
            <a:ext cx="800219" cy="369332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prstClr val="black"/>
                </a:solidFill>
              </a:rPr>
              <a:t>(0,3,5)</a:t>
            </a:r>
          </a:p>
        </p:txBody>
      </p:sp>
      <p:sp>
        <p:nvSpPr>
          <p:cNvPr id="40" name="Text Box 32"/>
          <p:cNvSpPr txBox="1">
            <a:spLocks noChangeArrowheads="1"/>
          </p:cNvSpPr>
          <p:nvPr/>
        </p:nvSpPr>
        <p:spPr bwMode="auto">
          <a:xfrm>
            <a:off x="8820151" y="3730234"/>
            <a:ext cx="800219" cy="369332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prstClr val="black"/>
                </a:solidFill>
              </a:rPr>
              <a:t>(0,6,8)</a:t>
            </a:r>
          </a:p>
        </p:txBody>
      </p:sp>
    </p:spTree>
    <p:extLst>
      <p:ext uri="{BB962C8B-B14F-4D97-AF65-F5344CB8AC3E}">
        <p14:creationId xmlns:p14="http://schemas.microsoft.com/office/powerpoint/2010/main" xmlns="" val="3899396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16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4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24636"/>
          </a:xfrm>
        </p:spPr>
        <p:txBody>
          <a:bodyPr>
            <a:normAutofit/>
          </a:bodyPr>
          <a:lstStyle/>
          <a:p>
            <a:r>
              <a:rPr lang="en-US" dirty="0"/>
              <a:t>Distributed systems: principles and paradigms </a:t>
            </a:r>
          </a:p>
          <a:p>
            <a:pPr lvl="1"/>
            <a:r>
              <a:rPr lang="en-US" dirty="0"/>
              <a:t>by AST &amp; MV </a:t>
            </a:r>
            <a:r>
              <a:rPr lang="en-US" dirty="0" smtClean="0"/>
              <a:t>Steen</a:t>
            </a:r>
          </a:p>
          <a:p>
            <a:endParaRPr lang="en-US" dirty="0"/>
          </a:p>
          <a:p>
            <a:r>
              <a:rPr lang="en-US" dirty="0" smtClean="0"/>
              <a:t>Chapter </a:t>
            </a:r>
            <a:r>
              <a:rPr lang="en-US" dirty="0"/>
              <a:t>3</a:t>
            </a:r>
            <a:endParaRPr lang="en-US" dirty="0" smtClean="0"/>
          </a:p>
          <a:p>
            <a:pPr lvl="1"/>
            <a:r>
              <a:rPr lang="en-US" dirty="0"/>
              <a:t>3.5. DEADLOCKS IN DISTRIBUTED SYSTEMS </a:t>
            </a:r>
            <a:endParaRPr lang="en-US" dirty="0" smtClean="0"/>
          </a:p>
          <a:p>
            <a:pPr lvl="1"/>
            <a:r>
              <a:rPr lang="en-US" dirty="0" smtClean="0"/>
              <a:t>3.5.1</a:t>
            </a:r>
            <a:r>
              <a:rPr lang="en-US" dirty="0"/>
              <a:t>. Distributed Deadlock Detection </a:t>
            </a:r>
            <a:endParaRPr lang="en-US" dirty="0" smtClean="0"/>
          </a:p>
          <a:p>
            <a:pPr lvl="2"/>
            <a:r>
              <a:rPr lang="en-US" dirty="0" smtClean="0"/>
              <a:t>Centralized </a:t>
            </a:r>
            <a:r>
              <a:rPr lang="en-US" dirty="0"/>
              <a:t>Deadlock Detection </a:t>
            </a:r>
            <a:endParaRPr lang="en-US" dirty="0" smtClean="0"/>
          </a:p>
          <a:p>
            <a:pPr lvl="2"/>
            <a:r>
              <a:rPr lang="en-US" dirty="0" smtClean="0"/>
              <a:t>Distributed </a:t>
            </a:r>
            <a:r>
              <a:rPr lang="en-US" dirty="0"/>
              <a:t>Deadlock Detection </a:t>
            </a:r>
            <a:endParaRPr lang="en-US" dirty="0" smtClean="0"/>
          </a:p>
          <a:p>
            <a:pPr lvl="1"/>
            <a:r>
              <a:rPr lang="en-US" dirty="0" smtClean="0"/>
              <a:t>3.5.2</a:t>
            </a:r>
            <a:r>
              <a:rPr lang="en-US" dirty="0"/>
              <a:t>. Distributed Deadlock Prevention </a:t>
            </a:r>
            <a:endParaRPr lang="en-US" dirty="0" smtClean="0"/>
          </a:p>
          <a:p>
            <a:pPr lvl="1"/>
            <a:r>
              <a:rPr lang="en-US" dirty="0" smtClean="0"/>
              <a:t>3.6</a:t>
            </a:r>
            <a:r>
              <a:rPr lang="en-US" dirty="0"/>
              <a:t>. SUMMARY</a:t>
            </a:r>
          </a:p>
        </p:txBody>
      </p:sp>
    </p:spTree>
    <p:extLst>
      <p:ext uri="{BB962C8B-B14F-4D97-AF65-F5344CB8AC3E}">
        <p14:creationId xmlns:p14="http://schemas.microsoft.com/office/powerpoint/2010/main" xmlns="" val="1404509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3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Threads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93486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Process?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are multi-tasking systems.</a:t>
            </a:r>
          </a:p>
          <a:p>
            <a:endParaRPr lang="en-US" dirty="0"/>
          </a:p>
          <a:p>
            <a:r>
              <a:rPr lang="en-US" dirty="0" smtClean="0"/>
              <a:t>Computers achieve this via the notion of a Process</a:t>
            </a:r>
          </a:p>
          <a:p>
            <a:pPr lvl="1"/>
            <a:r>
              <a:rPr lang="en-US" dirty="0" smtClean="0"/>
              <a:t>Each process represents a distinct job.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scheduling algorithms let a process run for some time and then preempt it to allow other processes to run.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During preemption the context of the current process is saved and the context of old process is restored for execution.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However, processes are </a:t>
            </a:r>
            <a:r>
              <a:rPr lang="en-US" b="1" dirty="0" smtClean="0"/>
              <a:t>heavy-weight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67103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Process?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Heavy-Weight Process</a:t>
            </a:r>
          </a:p>
          <a:p>
            <a:pPr lvl="1"/>
            <a:r>
              <a:rPr lang="en-US" dirty="0" smtClean="0"/>
              <a:t>They are normal processes that don’t share memory with other processes.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 other words, they have private CODE, STACK, DATA, PC, etc.</a:t>
            </a:r>
          </a:p>
          <a:p>
            <a:pPr lvl="2"/>
            <a:r>
              <a:rPr lang="en-US" dirty="0" smtClean="0"/>
              <a:t>Lets save their context?</a:t>
            </a:r>
          </a:p>
          <a:p>
            <a:pPr lvl="1"/>
            <a:r>
              <a:rPr lang="en-US" dirty="0" smtClean="0"/>
              <a:t>What about shared variable?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43200" y="2971800"/>
          <a:ext cx="2286000" cy="25717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/>
              </a:tblGrid>
              <a:tr h="51435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 1</a:t>
                      </a:r>
                      <a:endParaRPr lang="en-GB" dirty="0"/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 Counter</a:t>
                      </a:r>
                      <a:endParaRPr lang="en-GB" dirty="0"/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 smtClean="0"/>
                        <a:t>DATA</a:t>
                      </a:r>
                      <a:endParaRPr lang="en-GB" dirty="0"/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 smtClean="0"/>
                        <a:t>STACK</a:t>
                      </a:r>
                      <a:endParaRPr lang="en-GB" dirty="0"/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 smtClean="0"/>
                        <a:t>CODE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924800" y="2895600"/>
          <a:ext cx="2286000" cy="25717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/>
              </a:tblGrid>
              <a:tr h="51435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 2</a:t>
                      </a:r>
                      <a:endParaRPr lang="en-GB" dirty="0"/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 Counter</a:t>
                      </a:r>
                      <a:endParaRPr lang="en-GB" dirty="0"/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 smtClean="0"/>
                        <a:t>DATA</a:t>
                      </a:r>
                      <a:endParaRPr lang="en-GB" dirty="0"/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 smtClean="0"/>
                        <a:t>STACK</a:t>
                      </a:r>
                      <a:endParaRPr lang="en-GB" dirty="0"/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 smtClean="0"/>
                        <a:t>CODE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5105400" y="3886200"/>
            <a:ext cx="2743200" cy="1371600"/>
            <a:chOff x="3581400" y="3886200"/>
            <a:chExt cx="2743200" cy="1371600"/>
          </a:xfrm>
        </p:grpSpPr>
        <p:sp>
          <p:nvSpPr>
            <p:cNvPr id="6" name="Oval 5"/>
            <p:cNvSpPr/>
            <p:nvPr/>
          </p:nvSpPr>
          <p:spPr>
            <a:xfrm>
              <a:off x="4191000" y="3886200"/>
              <a:ext cx="1687774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Shared Variable</a:t>
              </a:r>
              <a:endParaRPr lang="en-GB" dirty="0">
                <a:solidFill>
                  <a:prstClr val="white"/>
                </a:solidFill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V="1">
              <a:off x="3581400" y="4648200"/>
              <a:ext cx="60960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 flipV="1">
              <a:off x="5638800" y="4724400"/>
              <a:ext cx="68580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994054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Thread?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Every ‘Heavy Weight’ process has a single </a:t>
            </a:r>
            <a:r>
              <a:rPr lang="en-US" b="1" dirty="0" smtClean="0"/>
              <a:t>thread</a:t>
            </a:r>
            <a:r>
              <a:rPr lang="en-US" dirty="0" smtClean="0"/>
              <a:t> of execution.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ain() in a C program.</a:t>
            </a:r>
          </a:p>
          <a:p>
            <a:endParaRPr lang="en-US" dirty="0"/>
          </a:p>
          <a:p>
            <a:r>
              <a:rPr lang="en-US" dirty="0" smtClean="0"/>
              <a:t>Consider that we want to have 2 or more copies of same program running at the same time.</a:t>
            </a:r>
          </a:p>
          <a:p>
            <a:pPr lvl="1"/>
            <a:r>
              <a:rPr lang="en-US" dirty="0" smtClean="0"/>
              <a:t>2 distinct processes.</a:t>
            </a:r>
          </a:p>
          <a:p>
            <a:pPr lvl="1"/>
            <a:r>
              <a:rPr lang="en-US" dirty="0" smtClean="0"/>
              <a:t>Lot of information needs to be maintained.</a:t>
            </a:r>
          </a:p>
          <a:p>
            <a:pPr lvl="1"/>
            <a:r>
              <a:rPr lang="en-US" dirty="0" smtClean="0"/>
              <a:t>The IPC is costly.</a:t>
            </a:r>
          </a:p>
          <a:p>
            <a:endParaRPr lang="en-US" dirty="0" smtClean="0"/>
          </a:p>
          <a:p>
            <a:r>
              <a:rPr lang="en-US" dirty="0" smtClean="0"/>
              <a:t>Threads are ‘Light Weight’ processes which have their own private STACK &amp; PC while share CODE, DATA and other resources with other threads</a:t>
            </a:r>
            <a:r>
              <a:rPr lang="en-US" dirty="0"/>
              <a:t> </a:t>
            </a:r>
            <a:r>
              <a:rPr lang="en-US" dirty="0" smtClean="0"/>
              <a:t>of same process.</a:t>
            </a:r>
          </a:p>
          <a:p>
            <a:endParaRPr lang="en-US" dirty="0"/>
          </a:p>
          <a:p>
            <a:r>
              <a:rPr lang="en-US" dirty="0" smtClean="0"/>
              <a:t>Thus the basic unit of computation becomes Thread not process.</a:t>
            </a:r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8374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Thread?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038600" y="1828800"/>
          <a:ext cx="4343400" cy="30861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133600"/>
                <a:gridCol w="2209800"/>
              </a:tblGrid>
              <a:tr h="51435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Process 1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 smtClean="0"/>
                        <a:t>Thread 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Thread2</a:t>
                      </a:r>
                      <a:endParaRPr lang="en-GB" dirty="0"/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 Counter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Program Counter</a:t>
                      </a:r>
                      <a:endParaRPr lang="en-GB" dirty="0"/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 smtClean="0"/>
                        <a:t>STACK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STACK</a:t>
                      </a:r>
                      <a:endParaRPr lang="en-GB" dirty="0"/>
                    </a:p>
                  </a:txBody>
                  <a:tcPr/>
                </a:tc>
              </a:tr>
              <a:tr h="51435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1435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828801" y="5040869"/>
            <a:ext cx="76530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Scheduling and forking a new process means saving and creating </a:t>
            </a:r>
          </a:p>
          <a:p>
            <a:r>
              <a:rPr lang="en-US" dirty="0">
                <a:solidFill>
                  <a:prstClr val="black"/>
                </a:solidFill>
              </a:rPr>
              <a:t>DATA, CODE, STACK,  etc.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However, in case of threads only PC &amp; STACK is involved.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919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Thread?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Threads are executed concurrently like processes.</a:t>
            </a:r>
          </a:p>
          <a:p>
            <a:endParaRPr lang="en-US" dirty="0" smtClean="0"/>
          </a:p>
          <a:p>
            <a:r>
              <a:rPr lang="en-US" dirty="0" smtClean="0"/>
              <a:t>Threads are scheduled like processes</a:t>
            </a:r>
          </a:p>
          <a:p>
            <a:pPr lvl="1"/>
            <a:r>
              <a:rPr lang="en-US" dirty="0"/>
              <a:t>PC &amp; STACK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Threads behave like processes</a:t>
            </a:r>
          </a:p>
          <a:p>
            <a:pPr lvl="1"/>
            <a:r>
              <a:rPr lang="en-US" dirty="0" smtClean="0"/>
              <a:t>Can fork() new threads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All Threads belonging to same process share DATA &amp; CODE while threads from different processes do not.</a:t>
            </a:r>
          </a:p>
          <a:p>
            <a:endParaRPr lang="en-US" dirty="0"/>
          </a:p>
          <a:p>
            <a:r>
              <a:rPr lang="en-US" dirty="0" smtClean="0"/>
              <a:t>Consider your MS-WORD</a:t>
            </a:r>
          </a:p>
          <a:p>
            <a:pPr lvl="1"/>
            <a:r>
              <a:rPr lang="en-US" dirty="0" smtClean="0"/>
              <a:t>Spelling Check Thread</a:t>
            </a:r>
          </a:p>
          <a:p>
            <a:pPr lvl="1"/>
            <a:r>
              <a:rPr lang="en-US" dirty="0" smtClean="0"/>
              <a:t>Grammar Check Thread</a:t>
            </a:r>
          </a:p>
          <a:p>
            <a:endParaRPr lang="en-US" dirty="0"/>
          </a:p>
          <a:p>
            <a:r>
              <a:rPr lang="en-US" dirty="0" smtClean="0"/>
              <a:t>Consider a Browser</a:t>
            </a:r>
          </a:p>
          <a:p>
            <a:pPr lvl="1"/>
            <a:r>
              <a:rPr lang="en-US" dirty="0" smtClean="0"/>
              <a:t>Marquee</a:t>
            </a:r>
          </a:p>
          <a:p>
            <a:pPr lvl="1"/>
            <a:r>
              <a:rPr lang="en-US" dirty="0" smtClean="0"/>
              <a:t>Animation</a:t>
            </a:r>
          </a:p>
          <a:p>
            <a:pPr lvl="1"/>
            <a:r>
              <a:rPr lang="en-US" dirty="0" smtClean="0"/>
              <a:t>Text Entry</a:t>
            </a:r>
          </a:p>
          <a:p>
            <a:pPr lvl="1"/>
            <a:r>
              <a:rPr lang="en-US" dirty="0" smtClean="0"/>
              <a:t>Download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088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a Thread?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1"/>
            <a:ext cx="4648200" cy="4373563"/>
          </a:xfrm>
        </p:spPr>
        <p:txBody>
          <a:bodyPr/>
          <a:lstStyle/>
          <a:p>
            <a:r>
              <a:rPr lang="en-US" dirty="0" smtClean="0"/>
              <a:t>Share Address Space</a:t>
            </a:r>
          </a:p>
          <a:p>
            <a:pPr lvl="1"/>
            <a:r>
              <a:rPr lang="en-US" dirty="0" smtClean="0"/>
              <a:t>Access Global Variables</a:t>
            </a:r>
          </a:p>
          <a:p>
            <a:pPr lvl="1"/>
            <a:r>
              <a:rPr lang="en-US" dirty="0" smtClean="0"/>
              <a:t>Access Global Functions</a:t>
            </a:r>
          </a:p>
          <a:p>
            <a:endParaRPr lang="en-US" dirty="0"/>
          </a:p>
          <a:p>
            <a:r>
              <a:rPr lang="en-US" dirty="0" smtClean="0"/>
              <a:t>Private Stack</a:t>
            </a:r>
          </a:p>
          <a:p>
            <a:pPr lvl="1"/>
            <a:r>
              <a:rPr lang="en-US" dirty="0" smtClean="0"/>
              <a:t>Own Local Variables</a:t>
            </a:r>
          </a:p>
          <a:p>
            <a:endParaRPr lang="en-US" dirty="0" smtClean="0"/>
          </a:p>
          <a:p>
            <a:r>
              <a:rPr lang="en-US" dirty="0" smtClean="0"/>
              <a:t>Share Other resources</a:t>
            </a:r>
          </a:p>
          <a:p>
            <a:pPr lvl="1"/>
            <a:r>
              <a:rPr lang="en-US" dirty="0" smtClean="0"/>
              <a:t>Open Files</a:t>
            </a:r>
          </a:p>
          <a:p>
            <a:pPr lvl="1"/>
            <a:r>
              <a:rPr lang="en-US" dirty="0" smtClean="0"/>
              <a:t>Ports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804724" y="3200401"/>
            <a:ext cx="2258952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sum(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x,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y)</a:t>
            </a:r>
          </a:p>
          <a:p>
            <a:r>
              <a:rPr lang="en-US" dirty="0">
                <a:solidFill>
                  <a:prstClr val="black"/>
                </a:solidFill>
              </a:rPr>
              <a:t>	{</a:t>
            </a:r>
          </a:p>
          <a:p>
            <a:r>
              <a:rPr lang="en-US" dirty="0">
                <a:solidFill>
                  <a:prstClr val="black"/>
                </a:solidFill>
              </a:rPr>
              <a:t>	return </a:t>
            </a:r>
            <a:r>
              <a:rPr lang="en-US" dirty="0" err="1">
                <a:solidFill>
                  <a:prstClr val="black"/>
                </a:solidFill>
              </a:rPr>
              <a:t>x+y</a:t>
            </a:r>
            <a:r>
              <a:rPr lang="en-US" dirty="0">
                <a:solidFill>
                  <a:prstClr val="black"/>
                </a:solidFill>
              </a:rPr>
              <a:t>;</a:t>
            </a:r>
          </a:p>
          <a:p>
            <a:r>
              <a:rPr lang="en-US" dirty="0">
                <a:solidFill>
                  <a:prstClr val="black"/>
                </a:solidFill>
              </a:rPr>
              <a:t>	}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829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Adv. &amp; DIS-Adv. Of a Thread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Data Sharing</a:t>
            </a:r>
          </a:p>
          <a:p>
            <a:pPr lvl="1"/>
            <a:r>
              <a:rPr lang="en-US" dirty="0" smtClean="0"/>
              <a:t>Low IPC</a:t>
            </a:r>
          </a:p>
          <a:p>
            <a:endParaRPr lang="en-US" dirty="0"/>
          </a:p>
          <a:p>
            <a:r>
              <a:rPr lang="en-US" dirty="0" smtClean="0"/>
              <a:t>Little Creation time</a:t>
            </a:r>
          </a:p>
          <a:p>
            <a:pPr lvl="1"/>
            <a:r>
              <a:rPr lang="en-US" dirty="0" smtClean="0"/>
              <a:t>Only STACK &amp; PSW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Little Switching Overhead</a:t>
            </a:r>
          </a:p>
          <a:p>
            <a:pPr lvl="1"/>
            <a:r>
              <a:rPr lang="en-US" dirty="0" smtClean="0"/>
              <a:t>STACK &amp; PSW</a:t>
            </a:r>
          </a:p>
          <a:p>
            <a:endParaRPr lang="en-US" dirty="0" smtClean="0"/>
          </a:p>
          <a:p>
            <a:r>
              <a:rPr lang="en-US" dirty="0" smtClean="0"/>
              <a:t>Parallelism with sequential execution and blocking system calls</a:t>
            </a:r>
          </a:p>
          <a:p>
            <a:endParaRPr lang="en-US" dirty="0"/>
          </a:p>
          <a:p>
            <a:r>
              <a:rPr lang="en-US" dirty="0" smtClean="0"/>
              <a:t>Ease of programming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Flaw</a:t>
            </a:r>
          </a:p>
          <a:p>
            <a:pPr lvl="1"/>
            <a:r>
              <a:rPr lang="en-US" dirty="0" smtClean="0"/>
              <a:t>One thread can interfere with another running thread due to common address space.</a:t>
            </a:r>
          </a:p>
          <a:p>
            <a:pPr lvl="2"/>
            <a:r>
              <a:rPr lang="en-US" dirty="0" smtClean="0"/>
              <a:t>However, all threads of a process are owned by same user.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6853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 for Deadlock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i="1" dirty="0">
                <a:cs typeface="Times New Roman" pitchFamily="18" charset="0"/>
              </a:rPr>
              <a:t>Mutual exclusion</a:t>
            </a:r>
            <a:r>
              <a:rPr lang="en-US" dirty="0"/>
              <a:t>. 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No </a:t>
            </a:r>
            <a:r>
              <a:rPr lang="en-US" dirty="0">
                <a:cs typeface="Times New Roman" pitchFamily="18" charset="0"/>
              </a:rPr>
              <a:t>resource can be shared by more than one process at a time.</a:t>
            </a:r>
          </a:p>
          <a:p>
            <a:pPr>
              <a:lnSpc>
                <a:spcPct val="90000"/>
              </a:lnSpc>
            </a:pPr>
            <a:endParaRPr lang="en-US" i="1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i="1" dirty="0" smtClean="0">
                <a:cs typeface="Times New Roman" pitchFamily="18" charset="0"/>
              </a:rPr>
              <a:t>Hold </a:t>
            </a:r>
            <a:r>
              <a:rPr lang="en-US" i="1" dirty="0">
                <a:cs typeface="Times New Roman" pitchFamily="18" charset="0"/>
              </a:rPr>
              <a:t>and wait</a:t>
            </a:r>
            <a:r>
              <a:rPr lang="en-US" dirty="0">
                <a:cs typeface="Times New Roman" pitchFamily="18" charset="0"/>
              </a:rPr>
              <a:t>. </a:t>
            </a:r>
            <a:endParaRPr lang="en-US" dirty="0" smtClean="0"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There </a:t>
            </a:r>
            <a:r>
              <a:rPr lang="en-US" dirty="0">
                <a:cs typeface="Times New Roman" pitchFamily="18" charset="0"/>
              </a:rPr>
              <a:t>must exist a process that is holding at least one resource and is waiting to acquire additional resources that are currently being held by other processes. </a:t>
            </a:r>
          </a:p>
          <a:p>
            <a:pPr>
              <a:lnSpc>
                <a:spcPct val="90000"/>
              </a:lnSpc>
            </a:pPr>
            <a:endParaRPr lang="en-US" i="1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i="1" dirty="0" smtClean="0">
                <a:cs typeface="Times New Roman" pitchFamily="18" charset="0"/>
              </a:rPr>
              <a:t>No </a:t>
            </a:r>
            <a:r>
              <a:rPr lang="en-US" i="1" dirty="0">
                <a:cs typeface="Times New Roman" pitchFamily="18" charset="0"/>
              </a:rPr>
              <a:t>preemption</a:t>
            </a:r>
            <a:r>
              <a:rPr lang="en-US" dirty="0">
                <a:cs typeface="Times New Roman" pitchFamily="18" charset="0"/>
              </a:rPr>
              <a:t>. </a:t>
            </a:r>
            <a:endParaRPr lang="en-US" dirty="0" smtClean="0"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A </a:t>
            </a:r>
            <a:r>
              <a:rPr lang="en-US" dirty="0">
                <a:cs typeface="Times New Roman" pitchFamily="18" charset="0"/>
              </a:rPr>
              <a:t>resource cannot be preempted. </a:t>
            </a:r>
          </a:p>
          <a:p>
            <a:pPr>
              <a:lnSpc>
                <a:spcPct val="90000"/>
              </a:lnSpc>
            </a:pPr>
            <a:endParaRPr lang="en-US" i="1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i="1" dirty="0" smtClean="0">
                <a:cs typeface="Times New Roman" pitchFamily="18" charset="0"/>
              </a:rPr>
              <a:t>Circular </a:t>
            </a:r>
            <a:r>
              <a:rPr lang="en-US" i="1" dirty="0">
                <a:cs typeface="Times New Roman" pitchFamily="18" charset="0"/>
              </a:rPr>
              <a:t>wait</a:t>
            </a:r>
            <a:r>
              <a:rPr lang="en-US" dirty="0">
                <a:cs typeface="Times New Roman" pitchFamily="18" charset="0"/>
              </a:rPr>
              <a:t>. </a:t>
            </a:r>
            <a:endParaRPr lang="en-US" dirty="0" smtClean="0"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There </a:t>
            </a:r>
            <a:r>
              <a:rPr lang="en-US" dirty="0">
                <a:cs typeface="Times New Roman" pitchFamily="18" charset="0"/>
              </a:rPr>
              <a:t>is a cycle in the wait-for graph.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94691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Usage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Threads can be used in 3 configurations</a:t>
            </a:r>
          </a:p>
          <a:p>
            <a:pPr lvl="1"/>
            <a:r>
              <a:rPr lang="en-US" dirty="0" smtClean="0"/>
              <a:t>Dispatcher-Worker Model</a:t>
            </a:r>
          </a:p>
          <a:p>
            <a:pPr lvl="1"/>
            <a:r>
              <a:rPr lang="en-US" dirty="0" smtClean="0"/>
              <a:t>Team Model</a:t>
            </a:r>
          </a:p>
          <a:p>
            <a:pPr lvl="1"/>
            <a:r>
              <a:rPr lang="en-US" dirty="0" smtClean="0"/>
              <a:t>Pipe-line Model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5941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 6"/>
          <p:cNvSpPr>
            <a:spLocks noChangeArrowheads="1"/>
          </p:cNvSpPr>
          <p:nvPr/>
        </p:nvSpPr>
        <p:spPr bwMode="auto">
          <a:xfrm>
            <a:off x="6535803" y="2609599"/>
            <a:ext cx="3657600" cy="3505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4" name="Oval 6"/>
          <p:cNvSpPr>
            <a:spLocks noChangeArrowheads="1"/>
          </p:cNvSpPr>
          <p:nvPr/>
        </p:nvSpPr>
        <p:spPr bwMode="auto">
          <a:xfrm>
            <a:off x="1869360" y="2884747"/>
            <a:ext cx="3657600" cy="3505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Dispatcher-Workers Model</a:t>
            </a:r>
            <a:endParaRPr lang="en-GB" dirty="0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3352801" y="4730234"/>
            <a:ext cx="184731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819400" y="3344863"/>
            <a:ext cx="190500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1600" b="1" u="sng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2667000" y="3195028"/>
            <a:ext cx="2209800" cy="369332"/>
            <a:chOff x="1143000" y="3195028"/>
            <a:chExt cx="2209800" cy="369332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1143000" y="3195028"/>
              <a:ext cx="18473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Text Box 12"/>
            <p:cNvSpPr txBox="1">
              <a:spLocks noChangeArrowheads="1"/>
            </p:cNvSpPr>
            <p:nvPr/>
          </p:nvSpPr>
          <p:spPr bwMode="auto">
            <a:xfrm>
              <a:off x="1524000" y="3200400"/>
              <a:ext cx="18288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 dirty="0">
                  <a:solidFill>
                    <a:prstClr val="black"/>
                  </a:solidFill>
                </a:rPr>
                <a:t>Dispatcher thread</a:t>
              </a:r>
            </a:p>
          </p:txBody>
        </p:sp>
      </p:grp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3733800" y="2133600"/>
            <a:ext cx="0" cy="9906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>
            <a:spAutoFit/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3886200" y="1981200"/>
            <a:ext cx="914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>
                <a:solidFill>
                  <a:prstClr val="black"/>
                </a:solidFill>
              </a:rPr>
              <a:t>Requests</a:t>
            </a:r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 flipH="1">
            <a:off x="2895600" y="3581400"/>
            <a:ext cx="838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3733800" y="3581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3733800" y="3581400"/>
            <a:ext cx="762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4191001" y="4267200"/>
            <a:ext cx="184731" cy="1371600"/>
            <a:chOff x="2667000" y="4267200"/>
            <a:chExt cx="184731" cy="1371600"/>
          </a:xfrm>
        </p:grpSpPr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2667000" y="4730234"/>
              <a:ext cx="18473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" name="Text Box 18"/>
            <p:cNvSpPr txBox="1">
              <a:spLocks noChangeArrowheads="1"/>
            </p:cNvSpPr>
            <p:nvPr/>
          </p:nvSpPr>
          <p:spPr bwMode="auto">
            <a:xfrm rot="16200000">
              <a:off x="2134394" y="4952206"/>
              <a:ext cx="1371600" cy="1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 dirty="0">
                  <a:solidFill>
                    <a:prstClr val="black"/>
                  </a:solidFill>
                </a:rPr>
                <a:t>Worker thread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2438401" y="4267200"/>
            <a:ext cx="184731" cy="1371600"/>
            <a:chOff x="914400" y="4267200"/>
            <a:chExt cx="184731" cy="1371600"/>
          </a:xfrm>
        </p:grpSpPr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914400" y="4730234"/>
              <a:ext cx="18473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Text Box 19"/>
            <p:cNvSpPr txBox="1">
              <a:spLocks noChangeArrowheads="1"/>
            </p:cNvSpPr>
            <p:nvPr/>
          </p:nvSpPr>
          <p:spPr bwMode="auto">
            <a:xfrm rot="16200000">
              <a:off x="381794" y="4952206"/>
              <a:ext cx="1371600" cy="1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 dirty="0">
                  <a:solidFill>
                    <a:prstClr val="black"/>
                  </a:solidFill>
                </a:rPr>
                <a:t>Worker thread</a:t>
              </a:r>
            </a:p>
          </p:txBody>
        </p:sp>
      </p:grpSp>
      <p:sp>
        <p:nvSpPr>
          <p:cNvPr id="18" name="Text Box 20"/>
          <p:cNvSpPr txBox="1">
            <a:spLocks noChangeArrowheads="1"/>
          </p:cNvSpPr>
          <p:nvPr/>
        </p:nvSpPr>
        <p:spPr bwMode="auto">
          <a:xfrm rot="16200000">
            <a:off x="2820194" y="4952206"/>
            <a:ext cx="13716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Worker thread</a:t>
            </a:r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2971800" y="4267200"/>
            <a:ext cx="0" cy="14478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>
            <a:spAutoFit/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0" name="Line 23"/>
          <p:cNvSpPr>
            <a:spLocks noChangeShapeType="1"/>
          </p:cNvSpPr>
          <p:nvPr/>
        </p:nvSpPr>
        <p:spPr bwMode="auto">
          <a:xfrm>
            <a:off x="2971800" y="4419600"/>
            <a:ext cx="0" cy="10668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>
            <a:spAutoFit/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7391400" y="3497263"/>
            <a:ext cx="190500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1600" b="1" u="sng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7239000" y="3347428"/>
            <a:ext cx="2100618" cy="369332"/>
            <a:chOff x="5715000" y="3347428"/>
            <a:chExt cx="2100618" cy="369332"/>
          </a:xfrm>
        </p:grpSpPr>
        <p:sp>
          <p:nvSpPr>
            <p:cNvPr id="22" name="Rectangle 7"/>
            <p:cNvSpPr>
              <a:spLocks noChangeArrowheads="1"/>
            </p:cNvSpPr>
            <p:nvPr/>
          </p:nvSpPr>
          <p:spPr bwMode="auto">
            <a:xfrm>
              <a:off x="5715000" y="3347428"/>
              <a:ext cx="18473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Text Box 12"/>
            <p:cNvSpPr txBox="1">
              <a:spLocks noChangeArrowheads="1"/>
            </p:cNvSpPr>
            <p:nvPr/>
          </p:nvSpPr>
          <p:spPr bwMode="auto">
            <a:xfrm>
              <a:off x="5986818" y="3376613"/>
              <a:ext cx="18288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 dirty="0">
                  <a:solidFill>
                    <a:prstClr val="black"/>
                  </a:solidFill>
                </a:rPr>
                <a:t>Monolithic Process</a:t>
              </a:r>
            </a:p>
          </p:txBody>
        </p:sp>
      </p:grpSp>
      <p:sp>
        <p:nvSpPr>
          <p:cNvPr id="28" name="Line 13"/>
          <p:cNvSpPr>
            <a:spLocks noChangeShapeType="1"/>
          </p:cNvSpPr>
          <p:nvPr/>
        </p:nvSpPr>
        <p:spPr bwMode="auto">
          <a:xfrm>
            <a:off x="8305800" y="2286000"/>
            <a:ext cx="0" cy="9906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>
            <a:spAutoFit/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9" name="Text Box 14"/>
          <p:cNvSpPr txBox="1">
            <a:spLocks noChangeArrowheads="1"/>
          </p:cNvSpPr>
          <p:nvPr/>
        </p:nvSpPr>
        <p:spPr bwMode="auto">
          <a:xfrm>
            <a:off x="8458200" y="2133600"/>
            <a:ext cx="914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>
                <a:solidFill>
                  <a:prstClr val="black"/>
                </a:solidFill>
              </a:rPr>
              <a:t>Requests</a:t>
            </a:r>
          </a:p>
        </p:txBody>
      </p:sp>
      <p:sp>
        <p:nvSpPr>
          <p:cNvPr id="36" name="Line 21"/>
          <p:cNvSpPr>
            <a:spLocks noChangeShapeType="1"/>
          </p:cNvSpPr>
          <p:nvPr/>
        </p:nvSpPr>
        <p:spPr bwMode="auto">
          <a:xfrm>
            <a:off x="7543800" y="4419600"/>
            <a:ext cx="0" cy="14478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>
            <a:spAutoFit/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37" name="Line 23"/>
          <p:cNvSpPr>
            <a:spLocks noChangeShapeType="1"/>
          </p:cNvSpPr>
          <p:nvPr/>
        </p:nvSpPr>
        <p:spPr bwMode="auto">
          <a:xfrm>
            <a:off x="7543800" y="4572000"/>
            <a:ext cx="0" cy="10668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>
            <a:spAutoFit/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667001" y="5867400"/>
            <a:ext cx="2093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Identical Threads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48679" y="1487270"/>
            <a:ext cx="8586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Consider a File Server example wherein Dispatcher receives block  requests</a:t>
            </a:r>
          </a:p>
          <a:p>
            <a:r>
              <a:rPr lang="en-US" dirty="0">
                <a:solidFill>
                  <a:prstClr val="black"/>
                </a:solidFill>
              </a:rPr>
              <a:t>And Worker Threads do actual read/write.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19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3" grpId="0" animBg="1"/>
      <p:bldP spid="14" grpId="0" animBg="1"/>
      <p:bldP spid="15" grpId="0" animBg="1"/>
      <p:bldP spid="1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Model</a:t>
            </a:r>
            <a:endParaRPr lang="en-GB" dirty="0"/>
          </a:p>
        </p:txBody>
      </p:sp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4648200" y="2758996"/>
            <a:ext cx="3657600" cy="3505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5181600" y="3520996"/>
            <a:ext cx="762000" cy="2133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en-US" sz="1400">
              <a:solidFill>
                <a:prstClr val="black"/>
              </a:solidFill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6096000" y="3520996"/>
            <a:ext cx="762000" cy="2133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7010400" y="3520996"/>
            <a:ext cx="762000" cy="2133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7010400" y="3520997"/>
            <a:ext cx="762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>
                <a:solidFill>
                  <a:prstClr val="black"/>
                </a:solidFill>
              </a:rPr>
              <a:t>Thread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5181600" y="3520997"/>
            <a:ext cx="762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>
                <a:solidFill>
                  <a:prstClr val="black"/>
                </a:solidFill>
              </a:rPr>
              <a:t>Thread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6096000" y="3520997"/>
            <a:ext cx="762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>
                <a:solidFill>
                  <a:prstClr val="black"/>
                </a:solidFill>
              </a:rPr>
              <a:t>Thread</a:t>
            </a: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5562600" y="3978196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6477000" y="3978196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7391400" y="3978196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 flipH="1">
            <a:off x="5562600" y="2057400"/>
            <a:ext cx="9906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6553200" y="2057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6553200" y="2057400"/>
            <a:ext cx="8382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75531" y="6412468"/>
            <a:ext cx="4052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Identical or Non-Identical Threads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33266" y="1549569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Consider a server that exports multiple services and each thread services a unique request.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9" name="Text Box 21"/>
          <p:cNvSpPr txBox="1">
            <a:spLocks noChangeArrowheads="1"/>
          </p:cNvSpPr>
          <p:nvPr/>
        </p:nvSpPr>
        <p:spPr bwMode="auto">
          <a:xfrm>
            <a:off x="6172200" y="1828800"/>
            <a:ext cx="914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Requests</a:t>
            </a:r>
          </a:p>
        </p:txBody>
      </p:sp>
    </p:spTree>
    <p:extLst>
      <p:ext uri="{BB962C8B-B14F-4D97-AF65-F5344CB8AC3E}">
        <p14:creationId xmlns:p14="http://schemas.microsoft.com/office/powerpoint/2010/main" xmlns="" val="225000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 Model</a:t>
            </a:r>
            <a:endParaRPr lang="en-GB" dirty="0"/>
          </a:p>
        </p:txBody>
      </p:sp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4267200" y="2514600"/>
            <a:ext cx="4191000" cy="32004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724400" y="3276600"/>
            <a:ext cx="762000" cy="1676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6019800" y="3276600"/>
            <a:ext cx="762000" cy="1676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7239000" y="3276600"/>
            <a:ext cx="762000" cy="1676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5105400" y="4953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5105400" y="52578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 flipV="1">
            <a:off x="5791200" y="31242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5791200" y="31242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6400800" y="3124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6400800" y="4953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6400800" y="52578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 flipV="1">
            <a:off x="7086600" y="31242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7086600" y="31242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7696200" y="3124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 flipH="1">
            <a:off x="5105400" y="1981200"/>
            <a:ext cx="12954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9" name="Text Box 21"/>
          <p:cNvSpPr txBox="1">
            <a:spLocks noChangeArrowheads="1"/>
          </p:cNvSpPr>
          <p:nvPr/>
        </p:nvSpPr>
        <p:spPr bwMode="auto">
          <a:xfrm>
            <a:off x="6172200" y="1600200"/>
            <a:ext cx="914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Requests</a:t>
            </a:r>
          </a:p>
        </p:txBody>
      </p:sp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4724400" y="3276600"/>
            <a:ext cx="762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>
                <a:solidFill>
                  <a:prstClr val="black"/>
                </a:solidFill>
              </a:rPr>
              <a:t>Thread</a:t>
            </a:r>
          </a:p>
        </p:txBody>
      </p:sp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6019800" y="3276600"/>
            <a:ext cx="762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>
                <a:solidFill>
                  <a:prstClr val="black"/>
                </a:solidFill>
              </a:rPr>
              <a:t>Thread</a:t>
            </a: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7239000" y="3276600"/>
            <a:ext cx="762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>
                <a:solidFill>
                  <a:prstClr val="black"/>
                </a:solidFill>
              </a:rPr>
              <a:t>Thread</a:t>
            </a:r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>
            <a:off x="5105400" y="38100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>
            <a:off x="6400800" y="37338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>
            <a:off x="7620000" y="37338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75530" y="6091872"/>
            <a:ext cx="2634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Non-Identical Threads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52601" y="1905000"/>
            <a:ext cx="40575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Consider a server that reads/writes</a:t>
            </a:r>
          </a:p>
          <a:p>
            <a:r>
              <a:rPr lang="en-US" dirty="0">
                <a:solidFill>
                  <a:prstClr val="black"/>
                </a:solidFill>
              </a:rPr>
              <a:t>Encrypted Files</a:t>
            </a:r>
          </a:p>
          <a:p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752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Design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thread package is a set of primitives that a thread based system provides to manipulate threads.</a:t>
            </a:r>
          </a:p>
          <a:p>
            <a:endParaRPr lang="en-US" dirty="0" smtClean="0"/>
          </a:p>
          <a:p>
            <a:r>
              <a:rPr lang="en-US" dirty="0" smtClean="0"/>
              <a:t>5 Issues</a:t>
            </a:r>
          </a:p>
          <a:p>
            <a:pPr lvl="1"/>
            <a:r>
              <a:rPr lang="en-US" dirty="0" smtClean="0"/>
              <a:t>Thread Creation</a:t>
            </a:r>
          </a:p>
          <a:p>
            <a:pPr lvl="1"/>
            <a:r>
              <a:rPr lang="en-US" dirty="0" smtClean="0"/>
              <a:t>Thread Termination</a:t>
            </a:r>
          </a:p>
          <a:p>
            <a:pPr lvl="1"/>
            <a:r>
              <a:rPr lang="en-US" dirty="0" smtClean="0"/>
              <a:t>Thread Synchronization</a:t>
            </a:r>
          </a:p>
          <a:p>
            <a:pPr lvl="1"/>
            <a:r>
              <a:rPr lang="en-US" dirty="0" smtClean="0"/>
              <a:t>Thread Scheduling</a:t>
            </a:r>
          </a:p>
          <a:p>
            <a:pPr lvl="1"/>
            <a:r>
              <a:rPr lang="en-US" dirty="0" smtClean="0"/>
              <a:t>Signal Handling</a:t>
            </a:r>
          </a:p>
        </p:txBody>
      </p:sp>
    </p:spTree>
    <p:extLst>
      <p:ext uri="{BB962C8B-B14F-4D97-AF65-F5344CB8AC3E}">
        <p14:creationId xmlns:p14="http://schemas.microsoft.com/office/powerpoint/2010/main" xmlns="" val="124346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Creation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Static Approach</a:t>
            </a:r>
          </a:p>
          <a:p>
            <a:pPr lvl="1"/>
            <a:r>
              <a:rPr lang="en-US" dirty="0" smtClean="0"/>
              <a:t>No. of threads/process is pre-defined during compilation and the count is fixed for its entire running period.</a:t>
            </a:r>
          </a:p>
          <a:p>
            <a:pPr lvl="1"/>
            <a:r>
              <a:rPr lang="en-US" dirty="0" smtClean="0"/>
              <a:t>Fixed Stack/Thread at the time of creation</a:t>
            </a:r>
          </a:p>
          <a:p>
            <a:pPr lvl="1"/>
            <a:endParaRPr lang="en-US" dirty="0"/>
          </a:p>
          <a:p>
            <a:r>
              <a:rPr lang="en-US" dirty="0" smtClean="0"/>
              <a:t>Dynamic Approach</a:t>
            </a:r>
          </a:p>
          <a:p>
            <a:pPr lvl="1"/>
            <a:r>
              <a:rPr lang="en-US" dirty="0" smtClean="0"/>
              <a:t>No. of threads/process is dynamic</a:t>
            </a:r>
          </a:p>
          <a:p>
            <a:pPr lvl="1"/>
            <a:r>
              <a:rPr lang="en-US" dirty="0" smtClean="0"/>
              <a:t>Dynamic Stack/Thread</a:t>
            </a:r>
          </a:p>
          <a:p>
            <a:endParaRPr lang="en-US" dirty="0" smtClean="0"/>
          </a:p>
          <a:p>
            <a:r>
              <a:rPr lang="en-US" dirty="0" smtClean="0"/>
              <a:t>Creation should take care of following</a:t>
            </a:r>
          </a:p>
          <a:p>
            <a:pPr lvl="1"/>
            <a:r>
              <a:rPr lang="en-US" dirty="0" smtClean="0"/>
              <a:t>Thread Identifier</a:t>
            </a:r>
          </a:p>
          <a:p>
            <a:pPr lvl="1"/>
            <a:r>
              <a:rPr lang="en-US" dirty="0" smtClean="0"/>
              <a:t>Scheduling priority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3223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Termination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Thread may exit itself or can be killed by another thread/process.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All threads belonging to a single process terminate as soon as the main thread (parent) exits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76649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Synchronization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Because they share DATA, 2 or more threads can access a shared variable simultaneously.</a:t>
            </a:r>
          </a:p>
          <a:p>
            <a:endParaRPr lang="en-US" dirty="0"/>
          </a:p>
          <a:p>
            <a:r>
              <a:rPr lang="en-US" dirty="0" smtClean="0"/>
              <a:t>Synchronization is mandatory for serialized access.</a:t>
            </a:r>
          </a:p>
          <a:p>
            <a:endParaRPr lang="en-US" dirty="0"/>
          </a:p>
          <a:p>
            <a:r>
              <a:rPr lang="en-US" dirty="0" err="1" smtClean="0"/>
              <a:t>Mutex</a:t>
            </a:r>
            <a:endParaRPr lang="en-US" dirty="0" smtClean="0"/>
          </a:p>
          <a:p>
            <a:pPr lvl="1"/>
            <a:r>
              <a:rPr lang="en-US" dirty="0" smtClean="0"/>
              <a:t>Binary semaphore</a:t>
            </a:r>
          </a:p>
          <a:p>
            <a:pPr lvl="2"/>
            <a:r>
              <a:rPr lang="en-US" b="1" dirty="0" smtClean="0"/>
              <a:t>Lock</a:t>
            </a:r>
            <a:r>
              <a:rPr lang="en-US" dirty="0" smtClean="0"/>
              <a:t>, if unlocked, to get exclusive access otherwise block &amp; queue.</a:t>
            </a:r>
          </a:p>
          <a:p>
            <a:pPr lvl="2"/>
            <a:r>
              <a:rPr lang="en-US" b="1" dirty="0" smtClean="0"/>
              <a:t>Unlock </a:t>
            </a:r>
            <a:r>
              <a:rPr lang="en-US" dirty="0" smtClean="0"/>
              <a:t>when done</a:t>
            </a:r>
          </a:p>
          <a:p>
            <a:pPr lvl="2"/>
            <a:r>
              <a:rPr lang="en-US" dirty="0" smtClean="0"/>
              <a:t>They are Atomic Operations</a:t>
            </a:r>
          </a:p>
          <a:p>
            <a:endParaRPr lang="en-US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57750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Synchronization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Condition Variables</a:t>
            </a:r>
          </a:p>
          <a:p>
            <a:pPr lvl="1"/>
            <a:r>
              <a:rPr lang="en-US" dirty="0" smtClean="0"/>
              <a:t>Appropriate for co-operating threads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Makes use of </a:t>
            </a:r>
            <a:r>
              <a:rPr lang="en-US" b="1" dirty="0" err="1" smtClean="0"/>
              <a:t>mutex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the </a:t>
            </a:r>
            <a:r>
              <a:rPr lang="en-US" dirty="0" err="1" smtClean="0"/>
              <a:t>mutex</a:t>
            </a:r>
            <a:r>
              <a:rPr lang="en-US" dirty="0" smtClean="0"/>
              <a:t> is locked, the process sends </a:t>
            </a:r>
            <a:r>
              <a:rPr lang="en-US" b="1" dirty="0" smtClean="0"/>
              <a:t>wait</a:t>
            </a:r>
            <a:r>
              <a:rPr lang="en-US" dirty="0" smtClean="0"/>
              <a:t> signal for the resource and blocks.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When the resource becomes free, the running process sends </a:t>
            </a:r>
            <a:r>
              <a:rPr lang="en-US" b="1" dirty="0" smtClean="0"/>
              <a:t>signal</a:t>
            </a:r>
            <a:r>
              <a:rPr lang="en-US" dirty="0" smtClean="0"/>
              <a:t> to the waiting process to get hold of the </a:t>
            </a:r>
            <a:r>
              <a:rPr lang="en-US" dirty="0" err="1" smtClean="0"/>
              <a:t>mutex</a:t>
            </a:r>
            <a:r>
              <a:rPr lang="en-US" dirty="0" smtClean="0"/>
              <a:t>.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67799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Synchronization</a:t>
            </a:r>
            <a:endParaRPr lang="en-GB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227696" y="2362200"/>
            <a:ext cx="0" cy="419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8001000" y="2590800"/>
            <a:ext cx="0" cy="396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743201" y="1828800"/>
            <a:ext cx="115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Thread 1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83124" y="1828800"/>
            <a:ext cx="115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Thread 2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60673" y="2436126"/>
            <a:ext cx="1638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Lock (</a:t>
            </a:r>
            <a:r>
              <a:rPr lang="en-US" dirty="0" err="1">
                <a:solidFill>
                  <a:prstClr val="black"/>
                </a:solidFill>
              </a:rPr>
              <a:t>mutex</a:t>
            </a:r>
            <a:r>
              <a:rPr lang="en-US" dirty="0">
                <a:solidFill>
                  <a:prstClr val="black"/>
                </a:solidFill>
              </a:rPr>
              <a:t>)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001000" y="3124201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Lock (</a:t>
            </a:r>
            <a:r>
              <a:rPr lang="en-US" dirty="0" err="1">
                <a:solidFill>
                  <a:prstClr val="black"/>
                </a:solidFill>
              </a:rPr>
              <a:t>mutex</a:t>
            </a:r>
            <a:r>
              <a:rPr lang="en-US" dirty="0">
                <a:solidFill>
                  <a:prstClr val="black"/>
                </a:solidFill>
              </a:rPr>
              <a:t>) Fails</a:t>
            </a:r>
          </a:p>
          <a:p>
            <a:r>
              <a:rPr lang="en-US" dirty="0">
                <a:solidFill>
                  <a:prstClr val="black"/>
                </a:solidFill>
              </a:rPr>
              <a:t>Wait (</a:t>
            </a:r>
            <a:r>
              <a:rPr lang="en-US" dirty="0" err="1">
                <a:solidFill>
                  <a:prstClr val="black"/>
                </a:solidFill>
              </a:rPr>
              <a:t>mutex</a:t>
            </a:r>
            <a:r>
              <a:rPr lang="en-US" dirty="0">
                <a:solidFill>
                  <a:prstClr val="black"/>
                </a:solidFill>
              </a:rPr>
              <a:t>)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34837" y="4724401"/>
            <a:ext cx="18053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Unlock(</a:t>
            </a:r>
            <a:r>
              <a:rPr lang="en-US" dirty="0" err="1">
                <a:solidFill>
                  <a:prstClr val="black"/>
                </a:solidFill>
              </a:rPr>
              <a:t>mutex</a:t>
            </a:r>
            <a:r>
              <a:rPr lang="en-US" dirty="0">
                <a:solidFill>
                  <a:prstClr val="black"/>
                </a:solidFill>
              </a:rPr>
              <a:t>)</a:t>
            </a:r>
          </a:p>
          <a:p>
            <a:r>
              <a:rPr lang="en-US" dirty="0">
                <a:solidFill>
                  <a:prstClr val="black"/>
                </a:solidFill>
              </a:rPr>
              <a:t>Signal (</a:t>
            </a:r>
            <a:r>
              <a:rPr lang="en-US" dirty="0" err="1">
                <a:solidFill>
                  <a:prstClr val="black"/>
                </a:solidFill>
              </a:rPr>
              <a:t>mutex</a:t>
            </a:r>
            <a:r>
              <a:rPr lang="en-US" dirty="0">
                <a:solidFill>
                  <a:prstClr val="black"/>
                </a:solidFill>
              </a:rPr>
              <a:t>)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153400" y="5715000"/>
            <a:ext cx="1638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Lock (</a:t>
            </a:r>
            <a:r>
              <a:rPr lang="en-US" dirty="0" err="1">
                <a:solidFill>
                  <a:prstClr val="black"/>
                </a:solidFill>
              </a:rPr>
              <a:t>mutex</a:t>
            </a:r>
            <a:r>
              <a:rPr lang="en-US" dirty="0">
                <a:solidFill>
                  <a:prstClr val="black"/>
                </a:solidFill>
              </a:rPr>
              <a:t>)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846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 Modeling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Resource Allocation Graph</a:t>
            </a:r>
          </a:p>
          <a:p>
            <a:pPr lvl="1"/>
            <a:r>
              <a:rPr lang="en-US" dirty="0" smtClean="0"/>
              <a:t>Nodes are resources/processes</a:t>
            </a:r>
          </a:p>
          <a:p>
            <a:pPr lvl="1"/>
            <a:r>
              <a:rPr lang="en-US" dirty="0" smtClean="0"/>
              <a:t>Directed edges represent allocation or request</a:t>
            </a:r>
          </a:p>
          <a:p>
            <a:pPr lvl="1"/>
            <a:r>
              <a:rPr lang="en-US" dirty="0" smtClean="0"/>
              <a:t>Existence of Cycle(s) signify </a:t>
            </a:r>
            <a:r>
              <a:rPr lang="en-US" dirty="0" err="1" smtClean="0"/>
              <a:t>DeadLock</a:t>
            </a:r>
            <a:r>
              <a:rPr lang="en-US" dirty="0" smtClean="0"/>
              <a:t>.</a:t>
            </a:r>
            <a:endParaRPr lang="en-GB" dirty="0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549362" y="3508398"/>
            <a:ext cx="378156" cy="311201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prstClr val="black"/>
                </a:solidFill>
              </a:rPr>
              <a:t>P1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5225762" y="3508398"/>
            <a:ext cx="378156" cy="311201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prstClr val="black"/>
                </a:solidFill>
              </a:rPr>
              <a:t>P2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4235162" y="6251598"/>
            <a:ext cx="378156" cy="311201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prstClr val="black"/>
                </a:solidFill>
              </a:rPr>
              <a:t>P3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939763" y="4651398"/>
            <a:ext cx="1008415" cy="31120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997163" y="4651398"/>
            <a:ext cx="1008415" cy="31120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3302948" y="4724400"/>
            <a:ext cx="126052" cy="155600"/>
          </a:xfrm>
          <a:prstGeom prst="flowChartConnector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5530562" y="4727598"/>
            <a:ext cx="126052" cy="155600"/>
          </a:xfrm>
          <a:prstGeom prst="flowChartConnector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V="1">
            <a:off x="3244563" y="3965598"/>
            <a:ext cx="441181" cy="62240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5454362" y="3965598"/>
            <a:ext cx="189078" cy="46680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 flipH="1">
            <a:off x="4643028" y="5095036"/>
            <a:ext cx="819337" cy="93360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H="1" flipV="1">
            <a:off x="3549362" y="5108598"/>
            <a:ext cx="567233" cy="88173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2939763" y="4997473"/>
            <a:ext cx="5073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 dirty="0">
                <a:solidFill>
                  <a:prstClr val="black"/>
                </a:solidFill>
              </a:rPr>
              <a:t>R1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5438487" y="5073674"/>
            <a:ext cx="56709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 dirty="0">
                <a:solidFill>
                  <a:prstClr val="black"/>
                </a:solidFill>
              </a:rPr>
              <a:t>R2</a:t>
            </a:r>
          </a:p>
        </p:txBody>
      </p:sp>
      <p:sp>
        <p:nvSpPr>
          <p:cNvPr id="20" name="AutoShape 19"/>
          <p:cNvSpPr>
            <a:spLocks noChangeArrowheads="1"/>
          </p:cNvSpPr>
          <p:nvPr/>
        </p:nvSpPr>
        <p:spPr bwMode="auto">
          <a:xfrm>
            <a:off x="7511762" y="3508398"/>
            <a:ext cx="378156" cy="311201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prstClr val="black"/>
                </a:solidFill>
              </a:rPr>
              <a:t>P1</a:t>
            </a:r>
          </a:p>
        </p:txBody>
      </p:sp>
      <p:sp>
        <p:nvSpPr>
          <p:cNvPr id="21" name="AutoShape 20"/>
          <p:cNvSpPr>
            <a:spLocks noChangeArrowheads="1"/>
          </p:cNvSpPr>
          <p:nvPr/>
        </p:nvSpPr>
        <p:spPr bwMode="auto">
          <a:xfrm>
            <a:off x="9188162" y="3508398"/>
            <a:ext cx="378156" cy="311201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prstClr val="black"/>
                </a:solidFill>
              </a:rPr>
              <a:t>P2</a:t>
            </a:r>
          </a:p>
        </p:txBody>
      </p:sp>
      <p:sp>
        <p:nvSpPr>
          <p:cNvPr id="22" name="AutoShape 21"/>
          <p:cNvSpPr>
            <a:spLocks noChangeArrowheads="1"/>
          </p:cNvSpPr>
          <p:nvPr/>
        </p:nvSpPr>
        <p:spPr bwMode="auto">
          <a:xfrm>
            <a:off x="8197562" y="6251598"/>
            <a:ext cx="378156" cy="311201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prstClr val="black"/>
                </a:solidFill>
              </a:rPr>
              <a:t>P3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6902163" y="4651398"/>
            <a:ext cx="1008415" cy="31120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8959563" y="4651398"/>
            <a:ext cx="1008415" cy="31120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25" name="AutoShape 24"/>
          <p:cNvSpPr>
            <a:spLocks noChangeArrowheads="1"/>
          </p:cNvSpPr>
          <p:nvPr/>
        </p:nvSpPr>
        <p:spPr bwMode="auto">
          <a:xfrm>
            <a:off x="7341548" y="4724400"/>
            <a:ext cx="126052" cy="155600"/>
          </a:xfrm>
          <a:prstGeom prst="flowChartConnector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26" name="AutoShape 25"/>
          <p:cNvSpPr>
            <a:spLocks noChangeArrowheads="1"/>
          </p:cNvSpPr>
          <p:nvPr/>
        </p:nvSpPr>
        <p:spPr bwMode="auto">
          <a:xfrm>
            <a:off x="9372600" y="4727598"/>
            <a:ext cx="126052" cy="155600"/>
          </a:xfrm>
          <a:prstGeom prst="flowChartConnector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 flipV="1">
            <a:off x="7206963" y="3965598"/>
            <a:ext cx="441181" cy="62240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>
            <a:off x="9416762" y="3965598"/>
            <a:ext cx="189078" cy="46680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29" name="Line 28"/>
          <p:cNvSpPr>
            <a:spLocks noChangeShapeType="1"/>
          </p:cNvSpPr>
          <p:nvPr/>
        </p:nvSpPr>
        <p:spPr bwMode="auto">
          <a:xfrm flipH="1">
            <a:off x="8695042" y="5073674"/>
            <a:ext cx="819337" cy="93360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H="1" flipV="1">
            <a:off x="7511762" y="5108598"/>
            <a:ext cx="567233" cy="88173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33" name="Line 32"/>
          <p:cNvSpPr>
            <a:spLocks noChangeShapeType="1"/>
          </p:cNvSpPr>
          <p:nvPr/>
        </p:nvSpPr>
        <p:spPr bwMode="auto">
          <a:xfrm>
            <a:off x="7816562" y="3965598"/>
            <a:ext cx="1323544" cy="570534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 sz="1200">
              <a:solidFill>
                <a:prstClr val="black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6438900" y="3663998"/>
            <a:ext cx="38100" cy="28988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16"/>
          <p:cNvSpPr txBox="1">
            <a:spLocks noChangeArrowheads="1"/>
          </p:cNvSpPr>
          <p:nvPr/>
        </p:nvSpPr>
        <p:spPr bwMode="auto">
          <a:xfrm>
            <a:off x="2895600" y="5540476"/>
            <a:ext cx="8823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 dirty="0">
                <a:solidFill>
                  <a:prstClr val="black"/>
                </a:solidFill>
              </a:rPr>
              <a:t>Request</a:t>
            </a:r>
          </a:p>
          <a:p>
            <a:pPr eaLnBrk="1" hangingPunct="1"/>
            <a:r>
              <a:rPr lang="en-US" sz="1600" dirty="0">
                <a:solidFill>
                  <a:prstClr val="black"/>
                </a:solidFill>
              </a:rPr>
              <a:t>Edge</a:t>
            </a:r>
          </a:p>
        </p:txBody>
      </p:sp>
      <p:sp>
        <p:nvSpPr>
          <p:cNvPr id="38" name="Text Box 16"/>
          <p:cNvSpPr txBox="1">
            <a:spLocks noChangeArrowheads="1"/>
          </p:cNvSpPr>
          <p:nvPr/>
        </p:nvSpPr>
        <p:spPr bwMode="auto">
          <a:xfrm>
            <a:off x="5089380" y="5668723"/>
            <a:ext cx="11590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 dirty="0">
                <a:solidFill>
                  <a:prstClr val="black"/>
                </a:solidFill>
              </a:rPr>
              <a:t>Allocation</a:t>
            </a:r>
          </a:p>
          <a:p>
            <a:pPr eaLnBrk="1" hangingPunct="1"/>
            <a:r>
              <a:rPr lang="en-US" sz="1600" dirty="0">
                <a:solidFill>
                  <a:prstClr val="black"/>
                </a:solidFill>
              </a:rPr>
              <a:t>Edge</a:t>
            </a:r>
          </a:p>
        </p:txBody>
      </p:sp>
    </p:spTree>
    <p:extLst>
      <p:ext uri="{BB962C8B-B14F-4D97-AF65-F5344CB8AC3E}">
        <p14:creationId xmlns:p14="http://schemas.microsoft.com/office/powerpoint/2010/main" xmlns="" val="309758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Scheduling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Priority</a:t>
            </a:r>
          </a:p>
          <a:p>
            <a:pPr lvl="1"/>
            <a:r>
              <a:rPr lang="en-US" dirty="0" smtClean="0"/>
              <a:t>FIFO or Round-Robin</a:t>
            </a:r>
          </a:p>
          <a:p>
            <a:pPr lvl="1"/>
            <a:r>
              <a:rPr lang="en-US" dirty="0" smtClean="0"/>
              <a:t>Pre-Emptive or Non-Preemptive</a:t>
            </a:r>
          </a:p>
          <a:p>
            <a:endParaRPr lang="en-US" dirty="0" smtClean="0"/>
          </a:p>
          <a:p>
            <a:r>
              <a:rPr lang="en-US" dirty="0" smtClean="0"/>
              <a:t>Flexibility</a:t>
            </a:r>
          </a:p>
          <a:p>
            <a:pPr lvl="1"/>
            <a:r>
              <a:rPr lang="en-US" dirty="0" smtClean="0"/>
              <a:t>Varying Quantum Size</a:t>
            </a:r>
          </a:p>
          <a:p>
            <a:pPr lvl="2"/>
            <a:r>
              <a:rPr lang="en-US" dirty="0" smtClean="0"/>
              <a:t>E.g. single thread is running</a:t>
            </a:r>
          </a:p>
          <a:p>
            <a:endParaRPr lang="en-US" dirty="0" smtClean="0"/>
          </a:p>
          <a:p>
            <a:r>
              <a:rPr lang="en-US" dirty="0" smtClean="0"/>
              <a:t>Handoff</a:t>
            </a:r>
          </a:p>
          <a:p>
            <a:pPr lvl="1"/>
            <a:r>
              <a:rPr lang="en-US" dirty="0" smtClean="0"/>
              <a:t>Handoff execution to another thread in a Queue</a:t>
            </a:r>
          </a:p>
          <a:p>
            <a:pPr lvl="2"/>
            <a:r>
              <a:rPr lang="en-US" dirty="0" smtClean="0"/>
              <a:t>E.g. Fibers in Windows</a:t>
            </a:r>
          </a:p>
          <a:p>
            <a:endParaRPr lang="en-US" dirty="0" smtClean="0"/>
          </a:p>
          <a:p>
            <a:r>
              <a:rPr lang="en-US" dirty="0" smtClean="0"/>
              <a:t>Affinity</a:t>
            </a:r>
          </a:p>
          <a:p>
            <a:pPr lvl="1"/>
            <a:r>
              <a:rPr lang="en-US" dirty="0" smtClean="0"/>
              <a:t>Anticipating the cache hit if run on same MPU again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96018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Handling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Signals correspond to </a:t>
            </a:r>
          </a:p>
          <a:p>
            <a:pPr lvl="1"/>
            <a:r>
              <a:rPr lang="en-US" dirty="0" smtClean="0"/>
              <a:t>Interrupts</a:t>
            </a:r>
          </a:p>
          <a:p>
            <a:pPr lvl="1"/>
            <a:r>
              <a:rPr lang="en-US" dirty="0" smtClean="0"/>
              <a:t>Exceptions</a:t>
            </a:r>
          </a:p>
          <a:p>
            <a:endParaRPr lang="en-US" dirty="0" smtClean="0"/>
          </a:p>
          <a:p>
            <a:r>
              <a:rPr lang="en-US" dirty="0" smtClean="0"/>
              <a:t>Signals should be handled in context of any executing thread.</a:t>
            </a:r>
          </a:p>
          <a:p>
            <a:pPr lvl="1"/>
            <a:r>
              <a:rPr lang="en-US" dirty="0" smtClean="0"/>
              <a:t>Exception handler in every process</a:t>
            </a:r>
          </a:p>
          <a:p>
            <a:endParaRPr lang="en-US" dirty="0" smtClean="0"/>
          </a:p>
          <a:p>
            <a:r>
              <a:rPr lang="en-US" dirty="0" smtClean="0"/>
              <a:t>Signals shouldn’t get lost due to its occurrence in another thread.</a:t>
            </a:r>
          </a:p>
          <a:p>
            <a:pPr lvl="1"/>
            <a:r>
              <a:rPr lang="en-US" dirty="0" smtClean="0"/>
              <a:t>Exception Signaling Variable / Thread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00606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24636"/>
          </a:xfrm>
        </p:spPr>
        <p:txBody>
          <a:bodyPr>
            <a:normAutofit/>
          </a:bodyPr>
          <a:lstStyle/>
          <a:p>
            <a:r>
              <a:rPr lang="en-US" dirty="0"/>
              <a:t>Distributed systems: principles and paradigms </a:t>
            </a:r>
          </a:p>
          <a:p>
            <a:pPr lvl="1"/>
            <a:r>
              <a:rPr lang="en-US" dirty="0"/>
              <a:t>by AST &amp; MV </a:t>
            </a:r>
            <a:r>
              <a:rPr lang="en-US" dirty="0" smtClean="0"/>
              <a:t>Steen</a:t>
            </a:r>
          </a:p>
          <a:p>
            <a:endParaRPr lang="en-US" dirty="0"/>
          </a:p>
          <a:p>
            <a:r>
              <a:rPr lang="en-US" dirty="0" smtClean="0"/>
              <a:t>Chapter </a:t>
            </a:r>
            <a:r>
              <a:rPr lang="en-US" dirty="0"/>
              <a:t>4</a:t>
            </a:r>
            <a:endParaRPr lang="en-US" dirty="0" smtClean="0"/>
          </a:p>
          <a:p>
            <a:pPr lvl="1"/>
            <a:r>
              <a:rPr lang="en-US" dirty="0"/>
              <a:t>4.1. THREADS </a:t>
            </a:r>
            <a:endParaRPr lang="en-US" dirty="0" smtClean="0"/>
          </a:p>
          <a:p>
            <a:pPr lvl="1"/>
            <a:r>
              <a:rPr lang="en-US" dirty="0" smtClean="0"/>
              <a:t>4.1.1</a:t>
            </a:r>
            <a:r>
              <a:rPr lang="en-US" dirty="0"/>
              <a:t>. Introduction to Threads </a:t>
            </a:r>
            <a:endParaRPr lang="en-US" dirty="0" smtClean="0"/>
          </a:p>
          <a:p>
            <a:pPr lvl="1"/>
            <a:r>
              <a:rPr lang="en-US" dirty="0" smtClean="0"/>
              <a:t>4.1.2</a:t>
            </a:r>
            <a:r>
              <a:rPr lang="en-US" dirty="0"/>
              <a:t>. Thread Usage </a:t>
            </a:r>
            <a:endParaRPr lang="en-US" dirty="0" smtClean="0"/>
          </a:p>
          <a:p>
            <a:pPr lvl="1"/>
            <a:r>
              <a:rPr lang="en-US" dirty="0" smtClean="0"/>
              <a:t>4.1.3</a:t>
            </a:r>
            <a:r>
              <a:rPr lang="en-US" dirty="0"/>
              <a:t>. Design Issues for Threads Packages </a:t>
            </a:r>
            <a:endParaRPr lang="en-US" dirty="0" smtClean="0"/>
          </a:p>
          <a:p>
            <a:pPr lvl="1"/>
            <a:r>
              <a:rPr lang="en-US" dirty="0" smtClean="0"/>
              <a:t>4.1.4</a:t>
            </a:r>
            <a:r>
              <a:rPr lang="en-US" dirty="0"/>
              <a:t>. Implementing a Threads Package </a:t>
            </a:r>
            <a:endParaRPr lang="en-US" dirty="0" smtClean="0"/>
          </a:p>
          <a:p>
            <a:pPr lvl="2"/>
            <a:r>
              <a:rPr lang="en-US" dirty="0" smtClean="0"/>
              <a:t>Implementing </a:t>
            </a:r>
            <a:r>
              <a:rPr lang="en-US" dirty="0"/>
              <a:t>Threads in User Space </a:t>
            </a:r>
            <a:endParaRPr lang="en-US" dirty="0" smtClean="0"/>
          </a:p>
          <a:p>
            <a:pPr lvl="2"/>
            <a:r>
              <a:rPr lang="en-US" dirty="0" smtClean="0"/>
              <a:t>Implementing </a:t>
            </a:r>
            <a:r>
              <a:rPr lang="en-US" dirty="0"/>
              <a:t>Threads in the Kernel </a:t>
            </a:r>
            <a:endParaRPr lang="en-US" dirty="0" smtClean="0"/>
          </a:p>
          <a:p>
            <a:pPr lvl="2"/>
            <a:r>
              <a:rPr lang="en-US" dirty="0" smtClean="0"/>
              <a:t>Scheduler </a:t>
            </a:r>
            <a:r>
              <a:rPr lang="en-US" dirty="0"/>
              <a:t>Activations </a:t>
            </a:r>
            <a:endParaRPr lang="en-US" dirty="0" smtClean="0"/>
          </a:p>
          <a:p>
            <a:pPr lvl="1"/>
            <a:r>
              <a:rPr lang="en-US" dirty="0" smtClean="0"/>
              <a:t>4.1.5</a:t>
            </a:r>
            <a:r>
              <a:rPr lang="en-US" dirty="0"/>
              <a:t>. Threads and RPC</a:t>
            </a:r>
          </a:p>
        </p:txBody>
      </p:sp>
    </p:spTree>
    <p:extLst>
      <p:ext uri="{BB962C8B-B14F-4D97-AF65-F5344CB8AC3E}">
        <p14:creationId xmlns:p14="http://schemas.microsoft.com/office/powerpoint/2010/main" xmlns="" val="41275671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66938" y="4648200"/>
            <a:ext cx="6553200" cy="457200"/>
          </a:xfrm>
        </p:spPr>
        <p:txBody>
          <a:bodyPr rtlCol="0"/>
          <a:lstStyle/>
          <a:p>
            <a:pPr>
              <a:defRPr/>
            </a:pPr>
            <a:r>
              <a:rPr lang="en-US" dirty="0" smtClean="0"/>
              <a:t>Unit 3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28838" y="3227388"/>
            <a:ext cx="6629400" cy="1219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System Models</a:t>
            </a:r>
            <a:br>
              <a:rPr lang="en-US" dirty="0" smtClean="0"/>
            </a:br>
            <a:r>
              <a:rPr lang="en-US" dirty="0" smtClean="0"/>
              <a:t>In Ds</a:t>
            </a:r>
          </a:p>
        </p:txBody>
      </p:sp>
    </p:spTree>
    <p:extLst>
      <p:ext uri="{BB962C8B-B14F-4D97-AF65-F5344CB8AC3E}">
        <p14:creationId xmlns:p14="http://schemas.microsoft.com/office/powerpoint/2010/main" xmlns="" val="69035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System Models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The Workstation Model</a:t>
            </a:r>
          </a:p>
          <a:p>
            <a:pPr>
              <a:lnSpc>
                <a:spcPct val="90000"/>
              </a:lnSpc>
            </a:pPr>
            <a:endParaRPr lang="en-US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The Processor Pool Model</a:t>
            </a:r>
          </a:p>
          <a:p>
            <a:pPr>
              <a:lnSpc>
                <a:spcPct val="90000"/>
              </a:lnSpc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41163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Workstation Model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The workstation model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workstations scattered throughout a building and connected by a high-speed LAN. </a:t>
            </a:r>
          </a:p>
          <a:p>
            <a:pPr lvl="1">
              <a:lnSpc>
                <a:spcPct val="90000"/>
              </a:lnSpc>
            </a:pPr>
            <a:endParaRPr lang="en-US" smtClean="0"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In workstation model, the systems can be </a:t>
            </a:r>
          </a:p>
          <a:p>
            <a:pPr lvl="2"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diskfull workstations</a:t>
            </a:r>
          </a:p>
          <a:p>
            <a:pPr lvl="2"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diskless workstations.</a:t>
            </a:r>
          </a:p>
          <a:p>
            <a:pPr>
              <a:lnSpc>
                <a:spcPct val="90000"/>
              </a:lnSpc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27591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diskless workstation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752600" y="1447800"/>
            <a:ext cx="8763000" cy="5410200"/>
          </a:xfrm>
        </p:spPr>
        <p:txBody>
          <a:bodyPr rtlCol="0">
            <a:normAutofit fontScale="62500" lnSpcReduction="20000"/>
          </a:bodyPr>
          <a:lstStyle/>
          <a:p>
            <a:pPr>
              <a:lnSpc>
                <a:spcPct val="90000"/>
              </a:lnSpc>
              <a:defRPr/>
            </a:pPr>
            <a:endParaRPr lang="en-US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cs typeface="Times New Roman" pitchFamily="18" charset="0"/>
              </a:rPr>
              <a:t>The workstations don’t have private disks rather the file system is located on one or more centralized remote file servers</a:t>
            </a:r>
          </a:p>
          <a:p>
            <a:pPr>
              <a:lnSpc>
                <a:spcPct val="90000"/>
              </a:lnSpc>
              <a:defRPr/>
            </a:pPr>
            <a:endParaRPr lang="en-US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900" dirty="0">
                <a:cs typeface="Times New Roman" pitchFamily="18" charset="0"/>
              </a:rPr>
              <a:t>Makes workstations cheaper</a:t>
            </a:r>
            <a:endParaRPr lang="en-US" sz="2900" dirty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cs typeface="Times New Roman" pitchFamily="18" charset="0"/>
              </a:rPr>
              <a:t>Easy maintenance of binaries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>
                <a:cs typeface="Times New Roman" pitchFamily="18" charset="0"/>
              </a:rPr>
              <a:t>New releases are available to all by updating it at one place</a:t>
            </a:r>
          </a:p>
          <a:p>
            <a:pPr lvl="1">
              <a:lnSpc>
                <a:spcPct val="90000"/>
              </a:lnSpc>
              <a:defRPr/>
            </a:pPr>
            <a:endParaRPr lang="en-US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cs typeface="Times New Roman" pitchFamily="18" charset="0"/>
              </a:rPr>
              <a:t>Simple Backup and hardware(disk) maintenance</a:t>
            </a:r>
          </a:p>
          <a:p>
            <a:pPr>
              <a:lnSpc>
                <a:spcPct val="90000"/>
              </a:lnSpc>
              <a:defRPr/>
            </a:pPr>
            <a:endParaRPr lang="en-US" sz="32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cs typeface="Times New Roman" pitchFamily="18" charset="0"/>
              </a:rPr>
              <a:t>Symmetry and flexibility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>
                <a:cs typeface="Times New Roman" pitchFamily="18" charset="0"/>
              </a:rPr>
              <a:t>Access files from any workstation</a:t>
            </a:r>
          </a:p>
          <a:p>
            <a:pPr>
              <a:defRPr/>
            </a:pPr>
            <a:endParaRPr lang="en-US" sz="3200" dirty="0">
              <a:cs typeface="Times New Roman" pitchFamily="18" charset="0"/>
            </a:endParaRPr>
          </a:p>
          <a:p>
            <a:pPr>
              <a:defRPr/>
            </a:pPr>
            <a:r>
              <a:rPr lang="en-US" sz="3200" b="1" dirty="0">
                <a:cs typeface="Times New Roman" pitchFamily="18" charset="0"/>
              </a:rPr>
              <a:t>Advantage</a:t>
            </a:r>
          </a:p>
          <a:p>
            <a:pPr lvl="1">
              <a:defRPr/>
            </a:pPr>
            <a:r>
              <a:rPr lang="en-US" sz="2800" dirty="0">
                <a:cs typeface="Times New Roman" pitchFamily="18" charset="0"/>
              </a:rPr>
              <a:t>low cost, easy hardware and software maintenance, symmetry and flexibility</a:t>
            </a:r>
            <a:endParaRPr lang="en-US" sz="2800" dirty="0"/>
          </a:p>
          <a:p>
            <a:pPr lvl="1">
              <a:defRPr/>
            </a:pPr>
            <a:endParaRPr lang="en-US" sz="2800" dirty="0"/>
          </a:p>
          <a:p>
            <a:pPr>
              <a:defRPr/>
            </a:pPr>
            <a:r>
              <a:rPr lang="en-US" sz="3200" b="1" dirty="0">
                <a:cs typeface="Times New Roman" pitchFamily="18" charset="0"/>
              </a:rPr>
              <a:t>Disadvantage</a:t>
            </a:r>
          </a:p>
          <a:p>
            <a:pPr lvl="1">
              <a:defRPr/>
            </a:pPr>
            <a:r>
              <a:rPr lang="en-US" sz="2800" dirty="0">
                <a:cs typeface="Times New Roman" pitchFamily="18" charset="0"/>
              </a:rPr>
              <a:t>heavy network usage</a:t>
            </a:r>
          </a:p>
          <a:p>
            <a:pPr lvl="1">
              <a:defRPr/>
            </a:pPr>
            <a:r>
              <a:rPr lang="en-US" sz="2800" dirty="0">
                <a:cs typeface="Times New Roman" pitchFamily="18" charset="0"/>
              </a:rPr>
              <a:t>file servers may become bottlenecks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08203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DiskfulL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workstations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28800"/>
            <a:ext cx="8229600" cy="4876800"/>
          </a:xfrm>
        </p:spPr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en-US" sz="2800" dirty="0">
                <a:cs typeface="Times New Roman" pitchFamily="18" charset="0"/>
              </a:rPr>
              <a:t>Workstations in this model have private disks</a:t>
            </a:r>
          </a:p>
          <a:p>
            <a:pPr>
              <a:defRPr/>
            </a:pPr>
            <a:endParaRPr lang="en-US" sz="2800" dirty="0">
              <a:cs typeface="Times New Roman" pitchFamily="18" charset="0"/>
            </a:endParaRPr>
          </a:p>
          <a:p>
            <a:pPr>
              <a:defRPr/>
            </a:pPr>
            <a:r>
              <a:rPr lang="en-US" sz="2800" dirty="0">
                <a:cs typeface="Times New Roman" pitchFamily="18" charset="0"/>
              </a:rPr>
              <a:t>They can be used in 4 ways:</a:t>
            </a:r>
          </a:p>
          <a:p>
            <a:pPr>
              <a:defRPr/>
            </a:pPr>
            <a:r>
              <a:rPr lang="en-US" sz="2800" dirty="0">
                <a:cs typeface="Times New Roman" pitchFamily="18" charset="0"/>
              </a:rPr>
              <a:t>Paging and temporary files </a:t>
            </a:r>
          </a:p>
          <a:p>
            <a:pPr lvl="1">
              <a:defRPr/>
            </a:pPr>
            <a:r>
              <a:rPr lang="en-US" dirty="0" smtClean="0">
                <a:cs typeface="Times New Roman" pitchFamily="18" charset="0"/>
              </a:rPr>
              <a:t>It reduces communication cost but increases monetary cost</a:t>
            </a:r>
          </a:p>
          <a:p>
            <a:pPr lvl="1">
              <a:defRPr/>
            </a:pPr>
            <a:endParaRPr lang="en-US" dirty="0" smtClean="0">
              <a:cs typeface="Times New Roman" pitchFamily="18" charset="0"/>
            </a:endParaRPr>
          </a:p>
          <a:p>
            <a:pPr>
              <a:defRPr/>
            </a:pPr>
            <a:r>
              <a:rPr lang="en-US" sz="2800" dirty="0">
                <a:cs typeface="Times New Roman" pitchFamily="18" charset="0"/>
              </a:rPr>
              <a:t>Paging, temporary files, and system binaries</a:t>
            </a:r>
          </a:p>
          <a:p>
            <a:pPr lvl="1">
              <a:buClr>
                <a:srgbClr val="CF543F"/>
              </a:buClr>
              <a:defRPr/>
            </a:pPr>
            <a:r>
              <a:rPr lang="en-US" dirty="0" smtClean="0">
                <a:solidFill>
                  <a:srgbClr val="564B3C"/>
                </a:solidFill>
                <a:cs typeface="Times New Roman" pitchFamily="18" charset="0"/>
              </a:rPr>
              <a:t>It further reduces </a:t>
            </a:r>
            <a:r>
              <a:rPr lang="en-US" dirty="0">
                <a:solidFill>
                  <a:srgbClr val="564B3C"/>
                </a:solidFill>
                <a:cs typeface="Times New Roman" pitchFamily="18" charset="0"/>
              </a:rPr>
              <a:t>communication cost but increases monetary </a:t>
            </a:r>
            <a:r>
              <a:rPr lang="en-US" dirty="0" smtClean="0">
                <a:solidFill>
                  <a:srgbClr val="564B3C"/>
                </a:solidFill>
                <a:cs typeface="Times New Roman" pitchFamily="18" charset="0"/>
              </a:rPr>
              <a:t>cost and cost of updating binaries</a:t>
            </a:r>
          </a:p>
          <a:p>
            <a:pPr lvl="1">
              <a:buClr>
                <a:srgbClr val="CF543F"/>
              </a:buClr>
              <a:defRPr/>
            </a:pPr>
            <a:endParaRPr lang="en-US" dirty="0">
              <a:solidFill>
                <a:srgbClr val="564B3C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US" sz="2800" dirty="0">
                <a:cs typeface="Times New Roman" pitchFamily="18" charset="0"/>
              </a:rPr>
              <a:t>Paging, temporary files, system binaries, and file caching</a:t>
            </a:r>
          </a:p>
          <a:p>
            <a:pPr lvl="1">
              <a:defRPr/>
            </a:pPr>
            <a:r>
              <a:rPr lang="en-US" dirty="0" smtClean="0">
                <a:cs typeface="Times New Roman" pitchFamily="18" charset="0"/>
              </a:rPr>
              <a:t>More reduction in comm. cost but can lead to cache inconsistency</a:t>
            </a:r>
          </a:p>
          <a:p>
            <a:pPr>
              <a:defRPr/>
            </a:pPr>
            <a:endParaRPr lang="en-US" sz="2800" dirty="0">
              <a:cs typeface="Times New Roman" pitchFamily="18" charset="0"/>
            </a:endParaRPr>
          </a:p>
          <a:p>
            <a:pPr>
              <a:defRPr/>
            </a:pPr>
            <a:r>
              <a:rPr lang="en-US" sz="2800" dirty="0">
                <a:cs typeface="Times New Roman" pitchFamily="18" charset="0"/>
              </a:rPr>
              <a:t>Complete local file system</a:t>
            </a:r>
          </a:p>
          <a:p>
            <a:pPr lvl="1">
              <a:defRPr/>
            </a:pPr>
            <a:r>
              <a:rPr lang="en-US" dirty="0" smtClean="0">
                <a:cs typeface="Times New Roman" pitchFamily="18" charset="0"/>
              </a:rPr>
              <a:t>No network load but goes against the philosophy of DS</a:t>
            </a:r>
          </a:p>
          <a:p>
            <a:pPr>
              <a:defRPr/>
            </a:pPr>
            <a:endParaRPr lang="en-US" sz="2800" dirty="0">
              <a:cs typeface="Times New Roman" pitchFamily="18" charset="0"/>
            </a:endParaRPr>
          </a:p>
          <a:p>
            <a:pPr lvl="1">
              <a:defRPr/>
            </a:pPr>
            <a:endParaRPr lang="en-US" dirty="0">
              <a:cs typeface="Times New Roman" pitchFamily="18" charset="0"/>
            </a:endParaRPr>
          </a:p>
          <a:p>
            <a:pPr>
              <a:buNone/>
              <a:defRPr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141556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Idle Workstation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/>
          <a:lstStyle/>
          <a:p>
            <a:r>
              <a:rPr lang="en-US" smtClean="0">
                <a:cs typeface="Times New Roman" pitchFamily="18" charset="0"/>
              </a:rPr>
              <a:t>30% of workstations are idle</a:t>
            </a:r>
          </a:p>
          <a:p>
            <a:endParaRPr lang="en-US" smtClean="0">
              <a:cs typeface="Times New Roman" pitchFamily="18" charset="0"/>
            </a:endParaRPr>
          </a:p>
          <a:p>
            <a:r>
              <a:rPr lang="en-US" smtClean="0">
                <a:cs typeface="Times New Roman" pitchFamily="18" charset="0"/>
              </a:rPr>
              <a:t>A simple solution</a:t>
            </a:r>
          </a:p>
          <a:p>
            <a:pPr lvl="1"/>
            <a:r>
              <a:rPr lang="en-US" u="sng" smtClean="0">
                <a:cs typeface="Times New Roman" pitchFamily="18" charset="0"/>
              </a:rPr>
              <a:t>rsh machine command</a:t>
            </a:r>
          </a:p>
          <a:p>
            <a:pPr lvl="1"/>
            <a:r>
              <a:rPr lang="en-US" smtClean="0">
                <a:cs typeface="Times New Roman" pitchFamily="18" charset="0"/>
              </a:rPr>
              <a:t>Explicitly mention the machine</a:t>
            </a:r>
          </a:p>
          <a:p>
            <a:pPr lvl="1"/>
            <a:r>
              <a:rPr lang="en-US" smtClean="0">
                <a:cs typeface="Times New Roman" pitchFamily="18" charset="0"/>
              </a:rPr>
              <a:t>The program executes in a different environment </a:t>
            </a:r>
          </a:p>
          <a:p>
            <a:pPr lvl="1"/>
            <a:r>
              <a:rPr lang="en-US" smtClean="0">
                <a:cs typeface="Times New Roman" pitchFamily="18" charset="0"/>
              </a:rPr>
              <a:t>The actual user may start using the idle machine</a:t>
            </a:r>
          </a:p>
          <a:p>
            <a:endParaRPr lang="en-US" smtClean="0">
              <a:cs typeface="Times New Roman" pitchFamily="18" charset="0"/>
            </a:endParaRPr>
          </a:p>
          <a:p>
            <a:r>
              <a:rPr lang="en-US" smtClean="0">
                <a:cs typeface="Times New Roman" pitchFamily="18" charset="0"/>
              </a:rPr>
              <a:t>Three key issues</a:t>
            </a:r>
          </a:p>
          <a:p>
            <a:pPr lvl="1"/>
            <a:r>
              <a:rPr lang="en-US" smtClean="0">
                <a:cs typeface="Times New Roman" pitchFamily="18" charset="0"/>
              </a:rPr>
              <a:t>How to locate an idle machine?</a:t>
            </a:r>
          </a:p>
          <a:p>
            <a:pPr lvl="1"/>
            <a:r>
              <a:rPr lang="en-US" smtClean="0">
                <a:cs typeface="Times New Roman" pitchFamily="18" charset="0"/>
              </a:rPr>
              <a:t>How to execute it?</a:t>
            </a:r>
          </a:p>
          <a:p>
            <a:pPr lvl="1"/>
            <a:r>
              <a:rPr lang="en-US" smtClean="0">
                <a:cs typeface="Times New Roman" pitchFamily="18" charset="0"/>
              </a:rPr>
              <a:t>What to do if owner comes back?</a:t>
            </a:r>
          </a:p>
          <a:p>
            <a:pPr lvl="1"/>
            <a:endParaRPr lang="en-US" u="sng" smtClean="0">
              <a:cs typeface="Times New Roman" pitchFamily="18" charset="0"/>
            </a:endParaRPr>
          </a:p>
          <a:p>
            <a:endParaRPr lang="en-US" smtClean="0">
              <a:cs typeface="Times New Roman" pitchFamily="18" charset="0"/>
            </a:endParaRP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9362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Locating idle workstation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Server driven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The server announces by registering itself as idle in a central registry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or broadcasting its state which is maintained by each client in their local registry</a:t>
            </a:r>
          </a:p>
          <a:p>
            <a:endParaRPr lang="en-US" dirty="0" smtClean="0">
              <a:cs typeface="Times New Roman" pitchFamily="18" charset="0"/>
            </a:endParaRPr>
          </a:p>
          <a:p>
            <a:r>
              <a:rPr lang="en-US" dirty="0" smtClean="0">
                <a:cs typeface="Times New Roman" pitchFamily="18" charset="0"/>
              </a:rPr>
              <a:t>Client driven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The client broadcasts a request asking machines about their state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The idle machines reply</a:t>
            </a:r>
          </a:p>
          <a:p>
            <a:pPr lvl="2"/>
            <a:r>
              <a:rPr lang="en-US" dirty="0" smtClean="0">
                <a:cs typeface="Times New Roman" pitchFamily="18" charset="0"/>
              </a:rPr>
              <a:t>Depending upon workload, the </a:t>
            </a:r>
            <a:r>
              <a:rPr lang="en-US" smtClean="0">
                <a:cs typeface="Times New Roman" pitchFamily="18" charset="0"/>
              </a:rPr>
              <a:t>responses are delayed</a:t>
            </a:r>
          </a:p>
          <a:p>
            <a:pPr lvl="2"/>
            <a:endParaRPr lang="en-US" sz="22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686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 Modeling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Wait-For-Graph (WFG)</a:t>
            </a:r>
          </a:p>
          <a:p>
            <a:pPr lvl="1"/>
            <a:r>
              <a:rPr lang="en-US" dirty="0" smtClean="0"/>
              <a:t>Nodes are processes</a:t>
            </a:r>
          </a:p>
          <a:p>
            <a:pPr lvl="1"/>
            <a:r>
              <a:rPr lang="en-US" dirty="0" smtClean="0"/>
              <a:t>Edges are requests for resources held by other processes</a:t>
            </a:r>
          </a:p>
          <a:p>
            <a:pPr lvl="1"/>
            <a:r>
              <a:rPr lang="en-US" dirty="0" smtClean="0"/>
              <a:t>Existence of Cycle(s) signifies </a:t>
            </a:r>
            <a:r>
              <a:rPr lang="en-US" dirty="0" err="1" smtClean="0"/>
              <a:t>DeadLock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endParaRPr lang="en-GB" dirty="0"/>
          </a:p>
        </p:txBody>
      </p:sp>
      <p:sp>
        <p:nvSpPr>
          <p:cNvPr id="4" name="AutoShape 19"/>
          <p:cNvSpPr>
            <a:spLocks noChangeArrowheads="1"/>
          </p:cNvSpPr>
          <p:nvPr/>
        </p:nvSpPr>
        <p:spPr bwMode="auto">
          <a:xfrm>
            <a:off x="8629934" y="4720988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P1</a:t>
            </a:r>
          </a:p>
        </p:txBody>
      </p: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9544334" y="6016388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P2</a:t>
            </a:r>
          </a:p>
        </p:txBody>
      </p:sp>
      <p:sp>
        <p:nvSpPr>
          <p:cNvPr id="6" name="AutoShape 21"/>
          <p:cNvSpPr>
            <a:spLocks noChangeArrowheads="1"/>
          </p:cNvSpPr>
          <p:nvPr/>
        </p:nvSpPr>
        <p:spPr bwMode="auto">
          <a:xfrm>
            <a:off x="7715534" y="6092588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P3</a:t>
            </a:r>
          </a:p>
        </p:txBody>
      </p:sp>
      <p:sp>
        <p:nvSpPr>
          <p:cNvPr id="7" name="Line 22"/>
          <p:cNvSpPr>
            <a:spLocks noChangeShapeType="1"/>
          </p:cNvSpPr>
          <p:nvPr/>
        </p:nvSpPr>
        <p:spPr bwMode="auto">
          <a:xfrm flipV="1">
            <a:off x="7944134" y="5101988"/>
            <a:ext cx="685800" cy="990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Line 23"/>
          <p:cNvSpPr>
            <a:spLocks noChangeShapeType="1"/>
          </p:cNvSpPr>
          <p:nvPr/>
        </p:nvSpPr>
        <p:spPr bwMode="auto">
          <a:xfrm>
            <a:off x="9010934" y="5101988"/>
            <a:ext cx="685800" cy="914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Line 24"/>
          <p:cNvSpPr>
            <a:spLocks noChangeShapeType="1"/>
          </p:cNvSpPr>
          <p:nvPr/>
        </p:nvSpPr>
        <p:spPr bwMode="auto">
          <a:xfrm flipH="1">
            <a:off x="8172734" y="6244988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0" name="AutoShape 19"/>
          <p:cNvSpPr>
            <a:spLocks noChangeArrowheads="1"/>
          </p:cNvSpPr>
          <p:nvPr/>
        </p:nvSpPr>
        <p:spPr bwMode="auto">
          <a:xfrm>
            <a:off x="3200400" y="3654397"/>
            <a:ext cx="378156" cy="311201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prstClr val="black"/>
                </a:solidFill>
              </a:rPr>
              <a:t>P1</a:t>
            </a:r>
          </a:p>
        </p:txBody>
      </p:sp>
      <p:sp>
        <p:nvSpPr>
          <p:cNvPr id="11" name="AutoShape 20"/>
          <p:cNvSpPr>
            <a:spLocks noChangeArrowheads="1"/>
          </p:cNvSpPr>
          <p:nvPr/>
        </p:nvSpPr>
        <p:spPr bwMode="auto">
          <a:xfrm>
            <a:off x="5180562" y="5286088"/>
            <a:ext cx="378156" cy="311201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</a:rPr>
              <a:t>P2</a:t>
            </a:r>
          </a:p>
        </p:txBody>
      </p:sp>
      <p:sp>
        <p:nvSpPr>
          <p:cNvPr id="12" name="AutoShape 21"/>
          <p:cNvSpPr>
            <a:spLocks noChangeArrowheads="1"/>
          </p:cNvSpPr>
          <p:nvPr/>
        </p:nvSpPr>
        <p:spPr bwMode="auto">
          <a:xfrm>
            <a:off x="2749933" y="6321189"/>
            <a:ext cx="378156" cy="311201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prstClr val="black"/>
                </a:solidFill>
              </a:rPr>
              <a:t>P3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896568" y="4797397"/>
            <a:ext cx="1008415" cy="31120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14" name="AutoShape 24"/>
          <p:cNvSpPr>
            <a:spLocks noChangeArrowheads="1"/>
          </p:cNvSpPr>
          <p:nvPr/>
        </p:nvSpPr>
        <p:spPr bwMode="auto">
          <a:xfrm>
            <a:off x="2335953" y="4870399"/>
            <a:ext cx="126052" cy="155600"/>
          </a:xfrm>
          <a:prstGeom prst="flowChartConnector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16" name="Line 26"/>
          <p:cNvSpPr>
            <a:spLocks noChangeShapeType="1"/>
          </p:cNvSpPr>
          <p:nvPr/>
        </p:nvSpPr>
        <p:spPr bwMode="auto">
          <a:xfrm flipV="1">
            <a:off x="2576400" y="4016234"/>
            <a:ext cx="441181" cy="62240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17" name="Line 27"/>
          <p:cNvSpPr>
            <a:spLocks noChangeShapeType="1"/>
          </p:cNvSpPr>
          <p:nvPr/>
        </p:nvSpPr>
        <p:spPr bwMode="auto">
          <a:xfrm>
            <a:off x="4973673" y="4495800"/>
            <a:ext cx="366725" cy="6823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18" name="Line 28"/>
          <p:cNvSpPr>
            <a:spLocks noChangeShapeType="1"/>
          </p:cNvSpPr>
          <p:nvPr/>
        </p:nvSpPr>
        <p:spPr bwMode="auto">
          <a:xfrm flipH="1">
            <a:off x="4930729" y="5700494"/>
            <a:ext cx="409668" cy="77309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19" name="Line 29"/>
          <p:cNvSpPr>
            <a:spLocks noChangeShapeType="1"/>
          </p:cNvSpPr>
          <p:nvPr/>
        </p:nvSpPr>
        <p:spPr bwMode="auto">
          <a:xfrm flipH="1" flipV="1">
            <a:off x="2462007" y="5254593"/>
            <a:ext cx="287927" cy="990394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20" name="Line 32"/>
          <p:cNvSpPr>
            <a:spLocks noChangeShapeType="1"/>
          </p:cNvSpPr>
          <p:nvPr/>
        </p:nvSpPr>
        <p:spPr bwMode="auto">
          <a:xfrm>
            <a:off x="3723480" y="3839979"/>
            <a:ext cx="924720" cy="125619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4471261" y="4049255"/>
            <a:ext cx="1008415" cy="31120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22" name="AutoShape 24"/>
          <p:cNvSpPr>
            <a:spLocks noChangeArrowheads="1"/>
          </p:cNvSpPr>
          <p:nvPr/>
        </p:nvSpPr>
        <p:spPr bwMode="auto">
          <a:xfrm>
            <a:off x="4910646" y="4122257"/>
            <a:ext cx="126052" cy="155600"/>
          </a:xfrm>
          <a:prstGeom prst="flowChartConnector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3905823" y="6394188"/>
            <a:ext cx="1008415" cy="31120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24" name="AutoShape 24"/>
          <p:cNvSpPr>
            <a:spLocks noChangeArrowheads="1"/>
          </p:cNvSpPr>
          <p:nvPr/>
        </p:nvSpPr>
        <p:spPr bwMode="auto">
          <a:xfrm>
            <a:off x="4345208" y="6467190"/>
            <a:ext cx="126052" cy="155600"/>
          </a:xfrm>
          <a:prstGeom prst="flowChartConnector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25" name="Line 26"/>
          <p:cNvSpPr>
            <a:spLocks noChangeShapeType="1"/>
          </p:cNvSpPr>
          <p:nvPr/>
        </p:nvSpPr>
        <p:spPr bwMode="auto">
          <a:xfrm flipH="1" flipV="1">
            <a:off x="3200401" y="6544989"/>
            <a:ext cx="703627" cy="1119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872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Locating idle workstation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4894263" y="2224088"/>
            <a:ext cx="22098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5122863" y="2605088"/>
            <a:ext cx="10668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registrar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2303463" y="4510088"/>
            <a:ext cx="22098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366" name="Oval 7"/>
          <p:cNvSpPr>
            <a:spLocks noChangeArrowheads="1"/>
          </p:cNvSpPr>
          <p:nvPr/>
        </p:nvSpPr>
        <p:spPr bwMode="auto">
          <a:xfrm>
            <a:off x="2836863" y="4891088"/>
            <a:ext cx="10668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prstClr val="black"/>
                </a:solidFill>
              </a:rPr>
              <a:t>remote</a:t>
            </a:r>
          </a:p>
        </p:txBody>
      </p:sp>
      <p:sp>
        <p:nvSpPr>
          <p:cNvPr id="15367" name="Rectangle 8"/>
          <p:cNvSpPr>
            <a:spLocks noChangeArrowheads="1"/>
          </p:cNvSpPr>
          <p:nvPr/>
        </p:nvSpPr>
        <p:spPr bwMode="auto">
          <a:xfrm>
            <a:off x="6723063" y="4510088"/>
            <a:ext cx="22098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368" name="Oval 9"/>
          <p:cNvSpPr>
            <a:spLocks noChangeArrowheads="1"/>
          </p:cNvSpPr>
          <p:nvPr/>
        </p:nvSpPr>
        <p:spPr bwMode="auto">
          <a:xfrm>
            <a:off x="7256463" y="4891088"/>
            <a:ext cx="10668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manager</a:t>
            </a:r>
          </a:p>
        </p:txBody>
      </p:sp>
      <p:sp>
        <p:nvSpPr>
          <p:cNvPr id="15369" name="Rectangle 11"/>
          <p:cNvSpPr>
            <a:spLocks noChangeArrowheads="1"/>
          </p:cNvSpPr>
          <p:nvPr/>
        </p:nvSpPr>
        <p:spPr bwMode="auto">
          <a:xfrm>
            <a:off x="6646863" y="2452688"/>
            <a:ext cx="3048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370" name="Line 12"/>
          <p:cNvSpPr>
            <a:spLocks noChangeShapeType="1"/>
          </p:cNvSpPr>
          <p:nvPr/>
        </p:nvSpPr>
        <p:spPr bwMode="auto">
          <a:xfrm>
            <a:off x="6723063" y="252888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5371" name="Line 13"/>
          <p:cNvSpPr>
            <a:spLocks noChangeShapeType="1"/>
          </p:cNvSpPr>
          <p:nvPr/>
        </p:nvSpPr>
        <p:spPr bwMode="auto">
          <a:xfrm>
            <a:off x="6723063" y="268128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5372" name="Line 15"/>
          <p:cNvSpPr>
            <a:spLocks noChangeShapeType="1"/>
          </p:cNvSpPr>
          <p:nvPr/>
        </p:nvSpPr>
        <p:spPr bwMode="auto">
          <a:xfrm>
            <a:off x="6723063" y="283368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5373" name="Line 16"/>
          <p:cNvSpPr>
            <a:spLocks noChangeShapeType="1"/>
          </p:cNvSpPr>
          <p:nvPr/>
        </p:nvSpPr>
        <p:spPr bwMode="auto">
          <a:xfrm>
            <a:off x="6723063" y="298608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5374" name="Line 17"/>
          <p:cNvSpPr>
            <a:spLocks noChangeShapeType="1"/>
          </p:cNvSpPr>
          <p:nvPr/>
        </p:nvSpPr>
        <p:spPr bwMode="auto">
          <a:xfrm>
            <a:off x="6723063" y="313848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5375" name="Text Box 18"/>
          <p:cNvSpPr txBox="1">
            <a:spLocks noChangeArrowheads="1"/>
          </p:cNvSpPr>
          <p:nvPr/>
        </p:nvSpPr>
        <p:spPr bwMode="auto">
          <a:xfrm>
            <a:off x="5564188" y="1828800"/>
            <a:ext cx="8747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prstClr val="black"/>
                </a:solidFill>
              </a:rPr>
              <a:t>Registry</a:t>
            </a:r>
          </a:p>
        </p:txBody>
      </p:sp>
      <p:sp>
        <p:nvSpPr>
          <p:cNvPr id="28688" name="Line 19"/>
          <p:cNvSpPr>
            <a:spLocks noChangeShapeType="1"/>
          </p:cNvSpPr>
          <p:nvPr/>
        </p:nvSpPr>
        <p:spPr bwMode="auto">
          <a:xfrm flipV="1">
            <a:off x="3446463" y="2986088"/>
            <a:ext cx="1752600" cy="1905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8689" name="Text Box 21"/>
          <p:cNvSpPr txBox="1">
            <a:spLocks noChangeArrowheads="1"/>
          </p:cNvSpPr>
          <p:nvPr/>
        </p:nvSpPr>
        <p:spPr bwMode="auto">
          <a:xfrm>
            <a:off x="6723064" y="3595688"/>
            <a:ext cx="3228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prstClr val="black"/>
                </a:solidFill>
              </a:rPr>
              <a:t>1.Machine registers when it goes idle</a:t>
            </a:r>
          </a:p>
        </p:txBody>
      </p:sp>
      <p:sp>
        <p:nvSpPr>
          <p:cNvPr id="28690" name="Text Box 22"/>
          <p:cNvSpPr txBox="1">
            <a:spLocks noChangeArrowheads="1"/>
          </p:cNvSpPr>
          <p:nvPr/>
        </p:nvSpPr>
        <p:spPr bwMode="auto">
          <a:xfrm>
            <a:off x="2973388" y="3595688"/>
            <a:ext cx="2590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prstClr val="black"/>
                </a:solidFill>
              </a:rPr>
              <a:t>2. Request idle Workstation, get reply</a:t>
            </a:r>
          </a:p>
        </p:txBody>
      </p:sp>
      <p:sp>
        <p:nvSpPr>
          <p:cNvPr id="15379" name="Text Box 23"/>
          <p:cNvSpPr txBox="1">
            <a:spLocks noChangeArrowheads="1"/>
          </p:cNvSpPr>
          <p:nvPr/>
        </p:nvSpPr>
        <p:spPr bwMode="auto">
          <a:xfrm>
            <a:off x="2516188" y="4191000"/>
            <a:ext cx="1422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prstClr val="black"/>
                </a:solidFill>
              </a:rPr>
              <a:t>Home machine</a:t>
            </a:r>
          </a:p>
        </p:txBody>
      </p:sp>
      <p:sp>
        <p:nvSpPr>
          <p:cNvPr id="15380" name="Line 24"/>
          <p:cNvSpPr>
            <a:spLocks noChangeShapeType="1"/>
          </p:cNvSpPr>
          <p:nvPr/>
        </p:nvSpPr>
        <p:spPr bwMode="auto">
          <a:xfrm flipH="1">
            <a:off x="6951663" y="2300288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5381" name="Text Box 25"/>
          <p:cNvSpPr txBox="1">
            <a:spLocks noChangeArrowheads="1"/>
          </p:cNvSpPr>
          <p:nvPr/>
        </p:nvSpPr>
        <p:spPr bwMode="auto">
          <a:xfrm>
            <a:off x="7316789" y="2133600"/>
            <a:ext cx="2092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prstClr val="black"/>
                </a:solidFill>
              </a:rPr>
              <a:t>List of idle workstation</a:t>
            </a:r>
          </a:p>
        </p:txBody>
      </p:sp>
      <p:sp>
        <p:nvSpPr>
          <p:cNvPr id="28694" name="Text Box 27"/>
          <p:cNvSpPr txBox="1">
            <a:spLocks noChangeArrowheads="1"/>
          </p:cNvSpPr>
          <p:nvPr/>
        </p:nvSpPr>
        <p:spPr bwMode="auto">
          <a:xfrm>
            <a:off x="5487988" y="3352800"/>
            <a:ext cx="1236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prstClr val="black"/>
                </a:solidFill>
              </a:rPr>
              <a:t>4. Deregister</a:t>
            </a:r>
          </a:p>
        </p:txBody>
      </p:sp>
      <p:sp>
        <p:nvSpPr>
          <p:cNvPr id="15383" name="Text Box 28"/>
          <p:cNvSpPr txBox="1">
            <a:spLocks noChangeArrowheads="1"/>
          </p:cNvSpPr>
          <p:nvPr/>
        </p:nvSpPr>
        <p:spPr bwMode="auto">
          <a:xfrm>
            <a:off x="7164389" y="4191000"/>
            <a:ext cx="1514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prstClr val="black"/>
                </a:solidFill>
              </a:rPr>
              <a:t>Idle workstation</a:t>
            </a:r>
          </a:p>
        </p:txBody>
      </p:sp>
      <p:sp>
        <p:nvSpPr>
          <p:cNvPr id="28696" name="Line 30"/>
          <p:cNvSpPr>
            <a:spLocks noChangeShapeType="1"/>
          </p:cNvSpPr>
          <p:nvPr/>
        </p:nvSpPr>
        <p:spPr bwMode="auto">
          <a:xfrm flipH="1" flipV="1">
            <a:off x="6113463" y="2986088"/>
            <a:ext cx="1524000" cy="1905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8697" name="Line 31"/>
          <p:cNvSpPr>
            <a:spLocks noChangeShapeType="1"/>
          </p:cNvSpPr>
          <p:nvPr/>
        </p:nvSpPr>
        <p:spPr bwMode="auto">
          <a:xfrm flipH="1" flipV="1">
            <a:off x="5884863" y="3138488"/>
            <a:ext cx="160020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8698" name="Text Box 32"/>
          <p:cNvSpPr txBox="1">
            <a:spLocks noChangeArrowheads="1"/>
          </p:cNvSpPr>
          <p:nvPr/>
        </p:nvSpPr>
        <p:spPr bwMode="auto">
          <a:xfrm>
            <a:off x="8916989" y="4648200"/>
            <a:ext cx="13604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prstClr val="black"/>
                </a:solidFill>
              </a:rPr>
              <a:t>7.Process runs</a:t>
            </a:r>
          </a:p>
        </p:txBody>
      </p:sp>
      <p:sp>
        <p:nvSpPr>
          <p:cNvPr id="28699" name="Text Box 33"/>
          <p:cNvSpPr txBox="1">
            <a:spLocks noChangeArrowheads="1"/>
          </p:cNvSpPr>
          <p:nvPr/>
        </p:nvSpPr>
        <p:spPr bwMode="auto">
          <a:xfrm>
            <a:off x="8916988" y="5105400"/>
            <a:ext cx="14462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prstClr val="black"/>
                </a:solidFill>
              </a:rPr>
              <a:t>8. Process exits</a:t>
            </a:r>
          </a:p>
        </p:txBody>
      </p:sp>
      <p:cxnSp>
        <p:nvCxnSpPr>
          <p:cNvPr id="28700" name="AutoShape 34"/>
          <p:cNvCxnSpPr>
            <a:cxnSpLocks noChangeShapeType="1"/>
            <a:stCxn id="15366" idx="7"/>
            <a:endCxn id="15368" idx="1"/>
          </p:cNvCxnSpPr>
          <p:nvPr/>
        </p:nvCxnSpPr>
        <p:spPr bwMode="auto">
          <a:xfrm rot="5400000" flipV="1">
            <a:off x="5579269" y="3137694"/>
            <a:ext cx="1588" cy="3663950"/>
          </a:xfrm>
          <a:prstGeom prst="curvedConnector3">
            <a:avLst>
              <a:gd name="adj1" fmla="val -193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01" name="AutoShape 36"/>
          <p:cNvCxnSpPr>
            <a:cxnSpLocks noChangeShapeType="1"/>
            <a:stCxn id="15366" idx="5"/>
            <a:endCxn id="15368" idx="4"/>
          </p:cNvCxnSpPr>
          <p:nvPr/>
        </p:nvCxnSpPr>
        <p:spPr bwMode="auto">
          <a:xfrm rot="16200000" flipH="1">
            <a:off x="5730082" y="3364707"/>
            <a:ext cx="77788" cy="4041775"/>
          </a:xfrm>
          <a:prstGeom prst="curvedConnector3">
            <a:avLst>
              <a:gd name="adj1" fmla="val 39388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706" name="Text Box 46"/>
          <p:cNvSpPr txBox="1">
            <a:spLocks noChangeArrowheads="1"/>
          </p:cNvSpPr>
          <p:nvPr/>
        </p:nvSpPr>
        <p:spPr bwMode="auto">
          <a:xfrm>
            <a:off x="4725989" y="4343400"/>
            <a:ext cx="1627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prstClr val="black"/>
                </a:solidFill>
              </a:rPr>
              <a:t>3. Claim machine</a:t>
            </a:r>
          </a:p>
        </p:txBody>
      </p:sp>
      <p:sp>
        <p:nvSpPr>
          <p:cNvPr id="28707" name="Text Box 47"/>
          <p:cNvSpPr txBox="1">
            <a:spLocks noChangeArrowheads="1"/>
          </p:cNvSpPr>
          <p:nvPr/>
        </p:nvSpPr>
        <p:spPr bwMode="auto">
          <a:xfrm>
            <a:off x="4894264" y="6034088"/>
            <a:ext cx="1774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prstClr val="black"/>
                </a:solidFill>
              </a:rPr>
              <a:t>9. Notify originator</a:t>
            </a:r>
          </a:p>
        </p:txBody>
      </p:sp>
      <p:sp>
        <p:nvSpPr>
          <p:cNvPr id="28708" name="Text Box 48"/>
          <p:cNvSpPr txBox="1">
            <a:spLocks noChangeArrowheads="1"/>
          </p:cNvSpPr>
          <p:nvPr/>
        </p:nvSpPr>
        <p:spPr bwMode="auto">
          <a:xfrm>
            <a:off x="4664075" y="4802188"/>
            <a:ext cx="19827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prstClr val="black"/>
                </a:solidFill>
              </a:rPr>
              <a:t>5. Set up environment</a:t>
            </a:r>
          </a:p>
        </p:txBody>
      </p:sp>
      <p:sp>
        <p:nvSpPr>
          <p:cNvPr id="28709" name="Text Box 49"/>
          <p:cNvSpPr txBox="1">
            <a:spLocks noChangeArrowheads="1"/>
          </p:cNvSpPr>
          <p:nvPr/>
        </p:nvSpPr>
        <p:spPr bwMode="auto">
          <a:xfrm>
            <a:off x="4802188" y="5334000"/>
            <a:ext cx="1435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prstClr val="black"/>
                </a:solidFill>
              </a:rPr>
              <a:t>6. Start process</a:t>
            </a:r>
          </a:p>
        </p:txBody>
      </p:sp>
      <p:sp>
        <p:nvSpPr>
          <p:cNvPr id="15394" name="Line 50"/>
          <p:cNvSpPr>
            <a:spLocks noChangeShapeType="1"/>
          </p:cNvSpPr>
          <p:nvPr/>
        </p:nvSpPr>
        <p:spPr bwMode="auto">
          <a:xfrm>
            <a:off x="6189663" y="283368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cxnSp>
        <p:nvCxnSpPr>
          <p:cNvPr id="39" name="AutoShape 36"/>
          <p:cNvCxnSpPr>
            <a:cxnSpLocks noChangeShapeType="1"/>
            <a:stCxn id="15368" idx="5"/>
            <a:endCxn id="15366" idx="4"/>
          </p:cNvCxnSpPr>
          <p:nvPr/>
        </p:nvCxnSpPr>
        <p:spPr bwMode="auto">
          <a:xfrm rot="5400000">
            <a:off x="5730082" y="2986882"/>
            <a:ext cx="77788" cy="4797425"/>
          </a:xfrm>
          <a:prstGeom prst="curvedConnector3">
            <a:avLst>
              <a:gd name="adj1" fmla="val 88648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Line 19"/>
          <p:cNvSpPr>
            <a:spLocks noChangeShapeType="1"/>
          </p:cNvSpPr>
          <p:nvPr/>
        </p:nvSpPr>
        <p:spPr bwMode="auto">
          <a:xfrm>
            <a:off x="3903663" y="5157788"/>
            <a:ext cx="3352800" cy="571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012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 animBg="1"/>
      <p:bldP spid="28689" grpId="0"/>
      <p:bldP spid="28690" grpId="0"/>
      <p:bldP spid="28694" grpId="0"/>
      <p:bldP spid="28696" grpId="0" animBg="1"/>
      <p:bldP spid="28697" grpId="0" animBg="1"/>
      <p:bldP spid="28698" grpId="0"/>
      <p:bldP spid="28699" grpId="0"/>
      <p:bldP spid="28706" grpId="0"/>
      <p:bldP spid="28707" grpId="0"/>
      <p:bldP spid="28708" grpId="0"/>
      <p:bldP spid="28709" grpId="0"/>
      <p:bldP spid="45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Execute the process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 rtlCol="0">
            <a:normAutofit fontScale="850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en-US" sz="2800" dirty="0">
                <a:cs typeface="Times New Roman" pitchFamily="18" charset="0"/>
              </a:rPr>
              <a:t>The process will </a:t>
            </a:r>
            <a:r>
              <a:rPr lang="en-US" sz="2800">
                <a:cs typeface="Times New Roman" pitchFamily="18" charset="0"/>
              </a:rPr>
              <a:t>have to run </a:t>
            </a:r>
            <a:r>
              <a:rPr lang="en-US" sz="2800" dirty="0">
                <a:cs typeface="Times New Roman" pitchFamily="18" charset="0"/>
              </a:rPr>
              <a:t>in same environment as that of Home workstation</a:t>
            </a:r>
          </a:p>
          <a:p>
            <a:pPr>
              <a:lnSpc>
                <a:spcPct val="90000"/>
              </a:lnSpc>
              <a:defRPr/>
            </a:pPr>
            <a:endParaRPr lang="en-US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cs typeface="Times New Roman" pitchFamily="18" charset="0"/>
              </a:rPr>
              <a:t>Environment includes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>
                <a:cs typeface="Times New Roman" pitchFamily="18" charset="0"/>
              </a:rPr>
              <a:t>Working directory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>
                <a:cs typeface="Times New Roman" pitchFamily="18" charset="0"/>
              </a:rPr>
              <a:t>Binaries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>
                <a:cs typeface="Times New Roman" pitchFamily="18" charset="0"/>
              </a:rPr>
              <a:t>System Calls and much more</a:t>
            </a:r>
            <a:endParaRPr lang="en-US" dirty="0">
              <a:cs typeface="Times New Roman" pitchFamily="18" charset="0"/>
            </a:endParaRPr>
          </a:p>
          <a:p>
            <a:pPr lvl="1">
              <a:lnSpc>
                <a:spcPct val="90000"/>
              </a:lnSpc>
              <a:defRPr/>
            </a:pPr>
            <a:endParaRPr lang="en-US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cs typeface="Times New Roman" pitchFamily="18" charset="0"/>
              </a:rPr>
              <a:t>File System READ &amp; WRITE should be directed to Home station or centralized server.</a:t>
            </a:r>
          </a:p>
          <a:p>
            <a:pPr>
              <a:lnSpc>
                <a:spcPct val="90000"/>
              </a:lnSpc>
              <a:defRPr/>
            </a:pPr>
            <a:endParaRPr lang="en-US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cs typeface="Times New Roman" pitchFamily="18" charset="0"/>
              </a:rPr>
              <a:t>Similarly, read from keyboard and write to the screen must be directed to home station.</a:t>
            </a:r>
          </a:p>
          <a:p>
            <a:pPr>
              <a:lnSpc>
                <a:spcPct val="90000"/>
              </a:lnSpc>
              <a:defRPr/>
            </a:pPr>
            <a:endParaRPr lang="en-US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cs typeface="Times New Roman" pitchFamily="18" charset="0"/>
              </a:rPr>
              <a:t>However, other calls like </a:t>
            </a:r>
            <a:r>
              <a:rPr lang="en-US" sz="2800" dirty="0" err="1">
                <a:cs typeface="Times New Roman" pitchFamily="18" charset="0"/>
              </a:rPr>
              <a:t>malloc</a:t>
            </a:r>
            <a:r>
              <a:rPr lang="en-US" sz="2800" dirty="0">
                <a:cs typeface="Times New Roman" pitchFamily="18" charset="0"/>
              </a:rPr>
              <a:t>(), etc. can be executed on remote machine</a:t>
            </a:r>
          </a:p>
        </p:txBody>
      </p:sp>
    </p:spTree>
    <p:extLst>
      <p:ext uri="{BB962C8B-B14F-4D97-AF65-F5344CB8AC3E}">
        <p14:creationId xmlns:p14="http://schemas.microsoft.com/office/powerpoint/2010/main" xmlns="" val="374196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Now, Owner comes back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 rtlCol="0"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n-US" sz="2800" dirty="0">
                <a:cs typeface="Times New Roman" pitchFamily="18" charset="0"/>
              </a:rPr>
              <a:t>Abrupt KILL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>
                <a:cs typeface="Times New Roman" pitchFamily="18" charset="0"/>
              </a:rPr>
              <a:t>We will lose the work and can lead to inconsistency in File System</a:t>
            </a:r>
          </a:p>
          <a:p>
            <a:pPr>
              <a:lnSpc>
                <a:spcPct val="90000"/>
              </a:lnSpc>
              <a:defRPr/>
            </a:pPr>
            <a:endParaRPr lang="en-US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cs typeface="Times New Roman" pitchFamily="18" charset="0"/>
              </a:rPr>
              <a:t>Warn &amp; KILL</a:t>
            </a:r>
          </a:p>
          <a:p>
            <a:pPr>
              <a:lnSpc>
                <a:spcPct val="90000"/>
              </a:lnSpc>
              <a:defRPr/>
            </a:pPr>
            <a:endParaRPr lang="en-US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cs typeface="Times New Roman" pitchFamily="18" charset="0"/>
              </a:rPr>
              <a:t>Migrate</a:t>
            </a:r>
            <a:endParaRPr lang="en-US" dirty="0" smtClean="0">
              <a:cs typeface="Times New Roman" pitchFamily="18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dirty="0" smtClean="0">
                <a:cs typeface="Times New Roman" pitchFamily="18" charset="0"/>
              </a:rPr>
              <a:t>Good but technically not feasible</a:t>
            </a:r>
          </a:p>
          <a:p>
            <a:pPr lvl="2">
              <a:lnSpc>
                <a:spcPct val="90000"/>
              </a:lnSpc>
              <a:defRPr/>
            </a:pPr>
            <a:r>
              <a:rPr lang="en-US" dirty="0" smtClean="0">
                <a:cs typeface="Times New Roman" pitchFamily="18" charset="0"/>
              </a:rPr>
              <a:t>Lots of kernel data structures are involved</a:t>
            </a:r>
          </a:p>
          <a:p>
            <a:pPr lvl="3">
              <a:lnSpc>
                <a:spcPct val="90000"/>
              </a:lnSpc>
              <a:defRPr/>
            </a:pPr>
            <a:r>
              <a:rPr lang="en-US" dirty="0" smtClean="0">
                <a:cs typeface="Times New Roman" pitchFamily="18" charset="0"/>
              </a:rPr>
              <a:t>N/W ports, RPCs, etc.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>
                <a:cs typeface="Times New Roman" pitchFamily="18" charset="0"/>
              </a:rPr>
              <a:t>What about children?</a:t>
            </a:r>
          </a:p>
          <a:p>
            <a:pPr>
              <a:lnSpc>
                <a:spcPct val="90000"/>
              </a:lnSpc>
              <a:defRPr/>
            </a:pPr>
            <a:endParaRPr lang="en-US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cs typeface="Times New Roman" pitchFamily="18" charset="0"/>
              </a:rPr>
              <a:t>Let the owner fork() his processes</a:t>
            </a:r>
            <a:endParaRPr lang="en-US" dirty="0" smtClean="0">
              <a:cs typeface="Times New Roman" pitchFamily="18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dirty="0" smtClean="0">
                <a:cs typeface="Times New Roman" pitchFamily="18" charset="0"/>
              </a:rPr>
              <a:t>Perceived performance degradation</a:t>
            </a:r>
          </a:p>
        </p:txBody>
      </p:sp>
    </p:spTree>
    <p:extLst>
      <p:ext uri="{BB962C8B-B14F-4D97-AF65-F5344CB8AC3E}">
        <p14:creationId xmlns:p14="http://schemas.microsoft.com/office/powerpoint/2010/main" xmlns="" val="355843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The processor pool model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752600"/>
            <a:ext cx="8229600" cy="4953000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dirty="0" smtClean="0">
                <a:cs typeface="Times New Roman" pitchFamily="18" charset="0"/>
              </a:rPr>
              <a:t>A processor pool is a set of processors which can be dynamically allocated to users on demand.</a:t>
            </a:r>
          </a:p>
          <a:p>
            <a:pPr>
              <a:defRPr/>
            </a:pPr>
            <a:endParaRPr lang="en-US" dirty="0" smtClean="0">
              <a:cs typeface="Times New Roman" pitchFamily="18" charset="0"/>
            </a:endParaRPr>
          </a:p>
          <a:p>
            <a:pPr>
              <a:defRPr/>
            </a:pPr>
            <a:r>
              <a:rPr lang="en-US" dirty="0" smtClean="0">
                <a:cs typeface="Times New Roman" pitchFamily="18" charset="0"/>
              </a:rPr>
              <a:t>It is like taking the concept of disk-less workstations a step further.</a:t>
            </a:r>
          </a:p>
          <a:p>
            <a:pPr>
              <a:defRPr/>
            </a:pPr>
            <a:endParaRPr lang="en-US" dirty="0" smtClean="0">
              <a:cs typeface="Times New Roman" pitchFamily="18" charset="0"/>
            </a:endParaRPr>
          </a:p>
          <a:p>
            <a:pPr>
              <a:defRPr/>
            </a:pPr>
            <a:r>
              <a:rPr lang="en-US" sz="2000" dirty="0">
                <a:cs typeface="Times New Roman" pitchFamily="18" charset="0"/>
              </a:rPr>
              <a:t>Assume </a:t>
            </a:r>
          </a:p>
          <a:p>
            <a:pPr lvl="1">
              <a:defRPr/>
            </a:pPr>
            <a:r>
              <a:rPr lang="en-US" dirty="0" smtClean="0">
                <a:cs typeface="Times New Roman" pitchFamily="18" charset="0"/>
              </a:rPr>
              <a:t>Request Input rate </a:t>
            </a:r>
            <a:r>
              <a:rPr lang="el-GR" dirty="0" smtClean="0">
                <a:cs typeface="Times New Roman" pitchFamily="18" charset="0"/>
              </a:rPr>
              <a:t>λ</a:t>
            </a:r>
            <a:r>
              <a:rPr lang="en-US" dirty="0" smtClean="0">
                <a:cs typeface="Times New Roman" pitchFamily="18" charset="0"/>
              </a:rPr>
              <a:t> </a:t>
            </a:r>
          </a:p>
          <a:p>
            <a:pPr lvl="1">
              <a:defRPr/>
            </a:pPr>
            <a:r>
              <a:rPr lang="en-US" dirty="0" smtClean="0">
                <a:cs typeface="Times New Roman" pitchFamily="18" charset="0"/>
              </a:rPr>
              <a:t>Processor processing rate µ</a:t>
            </a:r>
          </a:p>
          <a:p>
            <a:pPr>
              <a:defRPr/>
            </a:pPr>
            <a:endParaRPr lang="en-US" dirty="0" smtClean="0">
              <a:cs typeface="Times New Roman" pitchFamily="18" charset="0"/>
            </a:endParaRPr>
          </a:p>
          <a:p>
            <a:pPr>
              <a:defRPr/>
            </a:pPr>
            <a:r>
              <a:rPr lang="en-US" dirty="0" smtClean="0">
                <a:cs typeface="Times New Roman" pitchFamily="18" charset="0"/>
              </a:rPr>
              <a:t>Stable operation, </a:t>
            </a:r>
            <a:r>
              <a:rPr lang="en-US" sz="2000" dirty="0">
                <a:cs typeface="Times New Roman" pitchFamily="18" charset="0"/>
              </a:rPr>
              <a:t>µ &gt; </a:t>
            </a:r>
            <a:r>
              <a:rPr lang="el-GR" sz="2000" dirty="0">
                <a:cs typeface="Times New Roman" pitchFamily="18" charset="0"/>
              </a:rPr>
              <a:t>λ</a:t>
            </a:r>
            <a:endParaRPr lang="en-US" sz="2000" dirty="0">
              <a:cs typeface="Times New Roman" pitchFamily="18" charset="0"/>
            </a:endParaRPr>
          </a:p>
          <a:p>
            <a:pPr>
              <a:defRPr/>
            </a:pPr>
            <a:endParaRPr lang="en-US" sz="2000" dirty="0">
              <a:cs typeface="Times New Roman" pitchFamily="18" charset="0"/>
            </a:endParaRPr>
          </a:p>
          <a:p>
            <a:pPr>
              <a:defRPr/>
            </a:pPr>
            <a:r>
              <a:rPr lang="en-US" sz="2000" dirty="0">
                <a:cs typeface="Times New Roman" pitchFamily="18" charset="0"/>
              </a:rPr>
              <a:t>However, if </a:t>
            </a:r>
            <a:r>
              <a:rPr lang="el-GR" sz="1800" dirty="0">
                <a:cs typeface="Times New Roman" pitchFamily="18" charset="0"/>
              </a:rPr>
              <a:t>λ</a:t>
            </a:r>
            <a:r>
              <a:rPr lang="en-US" sz="1800" dirty="0">
                <a:cs typeface="Times New Roman" pitchFamily="18" charset="0"/>
              </a:rPr>
              <a:t> &gt; µ, then the queue will grow without bound.</a:t>
            </a:r>
          </a:p>
          <a:p>
            <a:pPr>
              <a:defRPr/>
            </a:pPr>
            <a:endParaRPr lang="el-GR" sz="2000" dirty="0">
              <a:cs typeface="Times New Roman" pitchFamily="18" charset="0"/>
            </a:endParaRPr>
          </a:p>
          <a:p>
            <a:pPr>
              <a:defRPr/>
            </a:pPr>
            <a:endParaRPr lang="en-US" sz="2000" dirty="0">
              <a:cs typeface="Times New Roman" pitchFamily="18" charset="0"/>
            </a:endParaRPr>
          </a:p>
          <a:p>
            <a:pPr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38713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The processor pool model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752600"/>
            <a:ext cx="8229600" cy="495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dirty="0" smtClean="0">
                <a:cs typeface="Times New Roman" pitchFamily="18" charset="0"/>
              </a:rPr>
              <a:t>The </a:t>
            </a:r>
            <a:r>
              <a:rPr lang="en-US" dirty="0">
                <a:cs typeface="Times New Roman" pitchFamily="18" charset="0"/>
              </a:rPr>
              <a:t>mean response time T=1/(µ -</a:t>
            </a:r>
            <a:r>
              <a:rPr lang="el-GR" dirty="0">
                <a:cs typeface="Times New Roman" pitchFamily="18" charset="0"/>
              </a:rPr>
              <a:t> λ</a:t>
            </a:r>
            <a:r>
              <a:rPr lang="en-US" dirty="0" smtClean="0">
                <a:cs typeface="Times New Roman" pitchFamily="18" charset="0"/>
              </a:rPr>
              <a:t>) [</a:t>
            </a:r>
            <a:r>
              <a:rPr lang="en-US" dirty="0" err="1" smtClean="0">
                <a:cs typeface="Times New Roman" pitchFamily="18" charset="0"/>
              </a:rPr>
              <a:t>Kleinrock</a:t>
            </a:r>
            <a:r>
              <a:rPr lang="en-US" dirty="0" smtClean="0">
                <a:cs typeface="Times New Roman" pitchFamily="18" charset="0"/>
              </a:rPr>
              <a:t>, 1974]</a:t>
            </a:r>
            <a:endParaRPr lang="en-US" dirty="0">
              <a:cs typeface="Times New Roman" pitchFamily="18" charset="0"/>
            </a:endParaRPr>
          </a:p>
          <a:p>
            <a:pPr>
              <a:defRPr/>
            </a:pPr>
            <a:endParaRPr lang="en-US" dirty="0" smtClean="0">
              <a:cs typeface="Times New Roman" pitchFamily="18" charset="0"/>
            </a:endParaRPr>
          </a:p>
          <a:p>
            <a:pPr>
              <a:defRPr/>
            </a:pPr>
            <a:r>
              <a:rPr lang="en-US" dirty="0" smtClean="0">
                <a:cs typeface="Times New Roman" pitchFamily="18" charset="0"/>
              </a:rPr>
              <a:t>Now, if there are n processors, </a:t>
            </a:r>
          </a:p>
          <a:p>
            <a:pPr lvl="1">
              <a:defRPr/>
            </a:pPr>
            <a:r>
              <a:rPr lang="en-US" sz="2400" dirty="0">
                <a:cs typeface="Times New Roman" pitchFamily="18" charset="0"/>
              </a:rPr>
              <a:t>each with request input rate </a:t>
            </a:r>
            <a:r>
              <a:rPr lang="el-GR" sz="2400" dirty="0">
                <a:cs typeface="Times New Roman" pitchFamily="18" charset="0"/>
              </a:rPr>
              <a:t>λ</a:t>
            </a:r>
            <a:r>
              <a:rPr lang="en-US" sz="2400" dirty="0">
                <a:cs typeface="Times New Roman" pitchFamily="18" charset="0"/>
              </a:rPr>
              <a:t>, and </a:t>
            </a:r>
          </a:p>
          <a:p>
            <a:pPr lvl="1">
              <a:defRPr/>
            </a:pPr>
            <a:r>
              <a:rPr lang="en-US" sz="2400" dirty="0">
                <a:cs typeface="Times New Roman" pitchFamily="18" charset="0"/>
              </a:rPr>
              <a:t>processing rate µ, </a:t>
            </a:r>
          </a:p>
          <a:p>
            <a:pPr lvl="1">
              <a:defRPr/>
            </a:pPr>
            <a:r>
              <a:rPr lang="en-US" sz="2400" dirty="0">
                <a:cs typeface="Times New Roman" pitchFamily="18" charset="0"/>
              </a:rPr>
              <a:t>then we can pool them to reduce the mean response time.</a:t>
            </a:r>
          </a:p>
          <a:p>
            <a:pPr>
              <a:defRPr/>
            </a:pPr>
            <a:endParaRPr lang="en-US" dirty="0" smtClean="0">
              <a:cs typeface="Times New Roman" pitchFamily="18" charset="0"/>
            </a:endParaRPr>
          </a:p>
          <a:p>
            <a:pPr>
              <a:defRPr/>
            </a:pPr>
            <a:r>
              <a:rPr lang="en-US" dirty="0" smtClean="0">
                <a:cs typeface="Times New Roman" pitchFamily="18" charset="0"/>
              </a:rPr>
              <a:t>Mean response time will be </a:t>
            </a:r>
          </a:p>
          <a:p>
            <a:pPr lvl="1">
              <a:defRPr/>
            </a:pPr>
            <a:r>
              <a:rPr lang="en-US" dirty="0" smtClean="0">
                <a:cs typeface="Times New Roman" pitchFamily="18" charset="0"/>
              </a:rPr>
              <a:t>T’=1/(nµ -n</a:t>
            </a:r>
            <a:r>
              <a:rPr lang="el-GR" dirty="0" smtClean="0">
                <a:cs typeface="Times New Roman" pitchFamily="18" charset="0"/>
              </a:rPr>
              <a:t>λ</a:t>
            </a:r>
            <a:r>
              <a:rPr lang="en-US" dirty="0" smtClean="0">
                <a:cs typeface="Times New Roman" pitchFamily="18" charset="0"/>
              </a:rPr>
              <a:t>)=(1/n)T</a:t>
            </a:r>
          </a:p>
          <a:p>
            <a:pPr marL="114300" indent="0">
              <a:buNone/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74340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hybrid model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cs typeface="Times New Roman" pitchFamily="18" charset="0"/>
              </a:rPr>
              <a:t>Provide each user with a personal workstation and a processor pool in addition. </a:t>
            </a:r>
          </a:p>
          <a:p>
            <a:endParaRPr lang="en-US" smtClean="0">
              <a:cs typeface="Times New Roman" pitchFamily="18" charset="0"/>
            </a:endParaRPr>
          </a:p>
          <a:p>
            <a:r>
              <a:rPr lang="en-US" smtClean="0">
                <a:cs typeface="Times New Roman" pitchFamily="18" charset="0"/>
              </a:rPr>
              <a:t>For the hybrid model, even if you can not get any processor from the processor pool, at least you have the workstation to do the work.</a:t>
            </a:r>
          </a:p>
        </p:txBody>
      </p:sp>
    </p:spTree>
    <p:extLst>
      <p:ext uri="{BB962C8B-B14F-4D97-AF65-F5344CB8AC3E}">
        <p14:creationId xmlns:p14="http://schemas.microsoft.com/office/powerpoint/2010/main" xmlns="" val="40064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24636"/>
          </a:xfrm>
        </p:spPr>
        <p:txBody>
          <a:bodyPr>
            <a:normAutofit/>
          </a:bodyPr>
          <a:lstStyle/>
          <a:p>
            <a:r>
              <a:rPr lang="en-US" dirty="0"/>
              <a:t>Distributed systems: principles and paradigms </a:t>
            </a:r>
          </a:p>
          <a:p>
            <a:pPr lvl="1"/>
            <a:r>
              <a:rPr lang="en-US" dirty="0"/>
              <a:t>by AST &amp; MV </a:t>
            </a:r>
            <a:r>
              <a:rPr lang="en-US" dirty="0" smtClean="0"/>
              <a:t>Steen</a:t>
            </a:r>
          </a:p>
          <a:p>
            <a:endParaRPr lang="en-US" dirty="0"/>
          </a:p>
          <a:p>
            <a:r>
              <a:rPr lang="en-US" dirty="0" smtClean="0"/>
              <a:t>Chapter </a:t>
            </a:r>
            <a:r>
              <a:rPr lang="en-US" dirty="0"/>
              <a:t>4</a:t>
            </a:r>
            <a:endParaRPr lang="en-US" dirty="0" smtClean="0"/>
          </a:p>
          <a:p>
            <a:pPr lvl="1"/>
            <a:r>
              <a:rPr lang="en-US" dirty="0" smtClean="0"/>
              <a:t>4.2</a:t>
            </a:r>
            <a:r>
              <a:rPr lang="en-US" dirty="0"/>
              <a:t>. SYSTEM MODELS </a:t>
            </a:r>
            <a:endParaRPr lang="en-US" dirty="0" smtClean="0"/>
          </a:p>
          <a:p>
            <a:pPr lvl="1"/>
            <a:r>
              <a:rPr lang="en-US" dirty="0" smtClean="0"/>
              <a:t>4.2.1</a:t>
            </a:r>
            <a:r>
              <a:rPr lang="en-US" dirty="0"/>
              <a:t>. The Workstation Model </a:t>
            </a:r>
            <a:endParaRPr lang="en-US" dirty="0" smtClean="0"/>
          </a:p>
          <a:p>
            <a:pPr lvl="1"/>
            <a:r>
              <a:rPr lang="en-US" dirty="0" smtClean="0"/>
              <a:t>4.2.2</a:t>
            </a:r>
            <a:r>
              <a:rPr lang="en-US" dirty="0"/>
              <a:t>. Using Idle Workstations </a:t>
            </a:r>
            <a:endParaRPr lang="en-US" dirty="0" smtClean="0"/>
          </a:p>
          <a:p>
            <a:pPr lvl="1"/>
            <a:r>
              <a:rPr lang="en-US" dirty="0" smtClean="0"/>
              <a:t>4.2.3</a:t>
            </a:r>
            <a:r>
              <a:rPr lang="en-US" dirty="0"/>
              <a:t>. The Processor Pool Model </a:t>
            </a:r>
            <a:endParaRPr lang="en-US" dirty="0" smtClean="0"/>
          </a:p>
          <a:p>
            <a:pPr lvl="1"/>
            <a:r>
              <a:rPr lang="en-US" dirty="0" smtClean="0"/>
              <a:t>4.2.4</a:t>
            </a:r>
            <a:r>
              <a:rPr lang="en-US" dirty="0"/>
              <a:t>. A Hybrid Model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97558239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66938" y="4648200"/>
            <a:ext cx="6553200" cy="457200"/>
          </a:xfrm>
        </p:spPr>
        <p:txBody>
          <a:bodyPr rtlCol="0"/>
          <a:lstStyle/>
          <a:p>
            <a:pPr>
              <a:defRPr/>
            </a:pPr>
            <a:r>
              <a:rPr lang="en-US" dirty="0" smtClean="0"/>
              <a:t>Unit 3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28838" y="3227388"/>
            <a:ext cx="6629400" cy="1219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PROCESSOR ALLOCATION In Ds</a:t>
            </a:r>
          </a:p>
        </p:txBody>
      </p:sp>
    </p:spTree>
    <p:extLst>
      <p:ext uri="{BB962C8B-B14F-4D97-AF65-F5344CB8AC3E}">
        <p14:creationId xmlns:p14="http://schemas.microsoft.com/office/powerpoint/2010/main" xmlns="" val="8143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Processor Allocation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752600"/>
            <a:ext cx="82296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How to allocate processes to processors?</a:t>
            </a:r>
          </a:p>
          <a:p>
            <a:pPr lvl="1">
              <a:lnSpc>
                <a:spcPct val="90000"/>
              </a:lnSpc>
            </a:pPr>
            <a:r>
              <a:rPr lang="en-US" sz="1800">
                <a:cs typeface="Times New Roman" pitchFamily="18" charset="0"/>
              </a:rPr>
              <a:t>Load Distribution</a:t>
            </a:r>
          </a:p>
          <a:p>
            <a:pPr lvl="1">
              <a:lnSpc>
                <a:spcPct val="90000"/>
              </a:lnSpc>
            </a:pPr>
            <a:endParaRPr lang="en-US" sz="1800"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endParaRPr lang="en-US" sz="1800"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endParaRPr lang="en-US" sz="180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Non-migratory (Static)</a:t>
            </a:r>
          </a:p>
          <a:p>
            <a:pPr lvl="1">
              <a:lnSpc>
                <a:spcPct val="90000"/>
              </a:lnSpc>
            </a:pPr>
            <a:r>
              <a:rPr lang="en-US" sz="1800">
                <a:cs typeface="Times New Roman" pitchFamily="18" charset="0"/>
              </a:rPr>
              <a:t>When a process is allocated to some processor, then no matter how overloaded the machine is, it will stay there.</a:t>
            </a:r>
          </a:p>
          <a:p>
            <a:pPr>
              <a:lnSpc>
                <a:spcPct val="90000"/>
              </a:lnSpc>
            </a:pPr>
            <a:endParaRPr lang="en-US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Migratory (Dynamic)</a:t>
            </a:r>
          </a:p>
          <a:p>
            <a:pPr lvl="1">
              <a:lnSpc>
                <a:spcPct val="90000"/>
              </a:lnSpc>
            </a:pPr>
            <a:r>
              <a:rPr lang="en-US" sz="1800">
                <a:cs typeface="Times New Roman" pitchFamily="18" charset="0"/>
              </a:rPr>
              <a:t>When a process is allocated some processor, then  depending upon the workload the process can be migrated.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xmlns="" val="349961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goals of allocation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 Maximize CPU utilization</a:t>
            </a:r>
          </a:p>
          <a:p>
            <a:pPr lvl="1">
              <a:lnSpc>
                <a:spcPct val="90000"/>
              </a:lnSpc>
            </a:pPr>
            <a:endParaRPr lang="en-US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Minimize mean response time</a:t>
            </a:r>
          </a:p>
          <a:p>
            <a:pPr>
              <a:lnSpc>
                <a:spcPct val="90000"/>
              </a:lnSpc>
            </a:pPr>
            <a:endParaRPr lang="en-US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Minimize Response ratio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The amount of time it takes to run a process on some machine, divided by how long it would take on some unloaded benchmark processor. </a:t>
            </a:r>
          </a:p>
          <a:p>
            <a:pPr>
              <a:lnSpc>
                <a:spcPct val="90000"/>
              </a:lnSpc>
            </a:pPr>
            <a:endParaRPr lang="en-US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418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handle?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Deadlock </a:t>
            </a:r>
            <a:r>
              <a:rPr lang="en-US" dirty="0" smtClean="0"/>
              <a:t>Prevention</a:t>
            </a:r>
          </a:p>
          <a:p>
            <a:pPr lvl="1"/>
            <a:r>
              <a:rPr lang="en-US" dirty="0" smtClean="0"/>
              <a:t>Difficult as we have to violate one of the 4 necessary conditions</a:t>
            </a:r>
          </a:p>
          <a:p>
            <a:pPr lvl="1"/>
            <a:endParaRPr lang="en-US" dirty="0"/>
          </a:p>
          <a:p>
            <a:r>
              <a:rPr lang="en-US" dirty="0"/>
              <a:t>Deadlock </a:t>
            </a:r>
            <a:r>
              <a:rPr lang="en-US" dirty="0" smtClean="0"/>
              <a:t>Avoidance</a:t>
            </a:r>
          </a:p>
          <a:p>
            <a:pPr lvl="1"/>
            <a:r>
              <a:rPr lang="en-US" dirty="0" smtClean="0"/>
              <a:t>Difficult as we need some prior knowledge of resources required to ensure a Safe-State.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Deadlock Detection (</a:t>
            </a:r>
            <a:r>
              <a:rPr lang="en-US" u="sng" dirty="0" smtClean="0"/>
              <a:t>Our Focus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Feasible, as all we have to do is to find cycles and rollback some allocation.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However, deadlock </a:t>
            </a:r>
            <a:r>
              <a:rPr lang="en-US" dirty="0"/>
              <a:t>detection algorithms must satisfy 2 </a:t>
            </a:r>
            <a:r>
              <a:rPr lang="en-US" dirty="0" smtClean="0"/>
              <a:t>conditions:</a:t>
            </a:r>
            <a:endParaRPr lang="en-US" dirty="0"/>
          </a:p>
          <a:p>
            <a:pPr lvl="2"/>
            <a:r>
              <a:rPr lang="en-US" dirty="0"/>
              <a:t>No undetected deadlocks.</a:t>
            </a:r>
          </a:p>
          <a:p>
            <a:pPr lvl="2"/>
            <a:r>
              <a:rPr lang="en-US" dirty="0"/>
              <a:t>No </a:t>
            </a:r>
            <a:r>
              <a:rPr lang="en-US" dirty="0" smtClean="0"/>
              <a:t>false-deadlocks</a:t>
            </a:r>
            <a:r>
              <a:rPr lang="en-US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6808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Design issues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iN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allocation algorithms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sz="2200" dirty="0">
                <a:cs typeface="Times New Roman" pitchFamily="18" charset="0"/>
              </a:rPr>
              <a:t>Deterministic </a:t>
            </a:r>
            <a:r>
              <a:rPr lang="en-US" sz="2200" dirty="0" err="1">
                <a:cs typeface="Times New Roman" pitchFamily="18" charset="0"/>
              </a:rPr>
              <a:t>vs</a:t>
            </a:r>
            <a:r>
              <a:rPr lang="en-US" sz="2200" dirty="0">
                <a:cs typeface="Times New Roman" pitchFamily="18" charset="0"/>
              </a:rPr>
              <a:t> heuristic algorithms</a:t>
            </a:r>
          </a:p>
          <a:p>
            <a:pPr>
              <a:buFontTx/>
              <a:buChar char="•"/>
              <a:defRPr/>
            </a:pPr>
            <a:endParaRPr lang="en-US" sz="2200" dirty="0">
              <a:cs typeface="Times New Roman" pitchFamily="18" charset="0"/>
            </a:endParaRPr>
          </a:p>
          <a:p>
            <a:pPr>
              <a:buFontTx/>
              <a:buChar char="•"/>
              <a:defRPr/>
            </a:pPr>
            <a:r>
              <a:rPr lang="en-US" sz="2200" dirty="0">
                <a:cs typeface="Times New Roman" pitchFamily="18" charset="0"/>
              </a:rPr>
              <a:t>Centralized </a:t>
            </a:r>
            <a:r>
              <a:rPr lang="en-US" sz="2200" dirty="0" err="1">
                <a:cs typeface="Times New Roman" pitchFamily="18" charset="0"/>
              </a:rPr>
              <a:t>vs</a:t>
            </a:r>
            <a:r>
              <a:rPr lang="en-US" sz="2200" dirty="0">
                <a:cs typeface="Times New Roman" pitchFamily="18" charset="0"/>
              </a:rPr>
              <a:t> distributed algorithms</a:t>
            </a:r>
          </a:p>
          <a:p>
            <a:pPr>
              <a:buFontTx/>
              <a:buChar char="•"/>
              <a:defRPr/>
            </a:pPr>
            <a:endParaRPr lang="en-US" sz="2200" dirty="0">
              <a:cs typeface="Times New Roman" pitchFamily="18" charset="0"/>
            </a:endParaRPr>
          </a:p>
          <a:p>
            <a:pPr>
              <a:buFontTx/>
              <a:buChar char="•"/>
              <a:defRPr/>
            </a:pPr>
            <a:r>
              <a:rPr lang="en-US" sz="2200" dirty="0">
                <a:cs typeface="Times New Roman" pitchFamily="18" charset="0"/>
              </a:rPr>
              <a:t>Optimal </a:t>
            </a:r>
            <a:r>
              <a:rPr lang="en-US" sz="2200" dirty="0" err="1">
                <a:cs typeface="Times New Roman" pitchFamily="18" charset="0"/>
              </a:rPr>
              <a:t>vs</a:t>
            </a:r>
            <a:r>
              <a:rPr lang="en-US" sz="2200" dirty="0">
                <a:cs typeface="Times New Roman" pitchFamily="18" charset="0"/>
              </a:rPr>
              <a:t> suboptimal algorithms</a:t>
            </a:r>
          </a:p>
          <a:p>
            <a:pPr>
              <a:buFontTx/>
              <a:buChar char="•"/>
              <a:defRPr/>
            </a:pPr>
            <a:endParaRPr lang="en-US" sz="2200" dirty="0">
              <a:cs typeface="Times New Roman" pitchFamily="18" charset="0"/>
            </a:endParaRPr>
          </a:p>
          <a:p>
            <a:pPr>
              <a:buFontTx/>
              <a:buChar char="•"/>
              <a:defRPr/>
            </a:pPr>
            <a:r>
              <a:rPr lang="en-US" sz="2200" dirty="0">
                <a:cs typeface="Times New Roman" pitchFamily="18" charset="0"/>
              </a:rPr>
              <a:t>Local </a:t>
            </a:r>
            <a:r>
              <a:rPr lang="en-US" sz="2200" dirty="0" err="1">
                <a:cs typeface="Times New Roman" pitchFamily="18" charset="0"/>
              </a:rPr>
              <a:t>vs</a:t>
            </a:r>
            <a:r>
              <a:rPr lang="en-US" sz="2200" dirty="0">
                <a:cs typeface="Times New Roman" pitchFamily="18" charset="0"/>
              </a:rPr>
              <a:t> global algorithms</a:t>
            </a:r>
          </a:p>
          <a:p>
            <a:pPr>
              <a:buFontTx/>
              <a:buChar char="•"/>
              <a:defRPr/>
            </a:pPr>
            <a:endParaRPr lang="en-US" sz="2200" dirty="0">
              <a:cs typeface="Times New Roman" pitchFamily="18" charset="0"/>
            </a:endParaRPr>
          </a:p>
          <a:p>
            <a:pPr>
              <a:buFontTx/>
              <a:buChar char="•"/>
              <a:defRPr/>
            </a:pPr>
            <a:r>
              <a:rPr lang="en-US" sz="2200" dirty="0">
                <a:cs typeface="Times New Roman" pitchFamily="18" charset="0"/>
              </a:rPr>
              <a:t>Sender-initiated </a:t>
            </a:r>
            <a:r>
              <a:rPr lang="en-US" sz="2200" dirty="0" err="1">
                <a:cs typeface="Times New Roman" pitchFamily="18" charset="0"/>
              </a:rPr>
              <a:t>vs</a:t>
            </a:r>
            <a:r>
              <a:rPr lang="en-US" sz="2200" dirty="0">
                <a:cs typeface="Times New Roman" pitchFamily="18" charset="0"/>
              </a:rPr>
              <a:t> receiver-initiated algorithms</a:t>
            </a:r>
          </a:p>
          <a:p>
            <a:pPr>
              <a:buNone/>
              <a:defRPr/>
            </a:pPr>
            <a:r>
              <a:rPr lang="en-US" sz="2800" dirty="0">
                <a:latin typeface="Symbol" pitchFamily="18" charset="2"/>
                <a:cs typeface="Times New Roman" pitchFamily="18" charset="0"/>
              </a:rPr>
              <a:t>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421041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cs typeface="Times New Roman" pitchFamily="18" charset="0"/>
              </a:rPr>
              <a:t>Deterministic </a:t>
            </a:r>
            <a:r>
              <a:rPr lang="en-US" dirty="0" err="1">
                <a:cs typeface="Times New Roman" pitchFamily="18" charset="0"/>
              </a:rPr>
              <a:t>vs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smtClean="0">
                <a:cs typeface="Times New Roman" pitchFamily="18" charset="0"/>
              </a:rPr>
              <a:t>heuristic</a:t>
            </a:r>
            <a:endParaRPr lang="en-US" dirty="0" smtClean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sz="2200" dirty="0">
                <a:cs typeface="Times New Roman" pitchFamily="18" charset="0"/>
              </a:rPr>
              <a:t>Deterministic Algorithms are appropriate when everything about the process is known</a:t>
            </a:r>
          </a:p>
          <a:p>
            <a:pPr lvl="1">
              <a:defRPr/>
            </a:pPr>
            <a:r>
              <a:rPr lang="en-US" dirty="0" smtClean="0">
                <a:cs typeface="Times New Roman" pitchFamily="18" charset="0"/>
              </a:rPr>
              <a:t>Computing requirements</a:t>
            </a:r>
          </a:p>
          <a:p>
            <a:pPr lvl="1">
              <a:defRPr/>
            </a:pPr>
            <a:r>
              <a:rPr lang="en-US" dirty="0" smtClean="0">
                <a:cs typeface="Times New Roman" pitchFamily="18" charset="0"/>
              </a:rPr>
              <a:t>Comm. requirements,</a:t>
            </a:r>
          </a:p>
          <a:p>
            <a:pPr lvl="1">
              <a:defRPr/>
            </a:pPr>
            <a:r>
              <a:rPr lang="en-US" dirty="0" smtClean="0">
                <a:cs typeface="Times New Roman" pitchFamily="18" charset="0"/>
              </a:rPr>
              <a:t>File I/O</a:t>
            </a:r>
          </a:p>
          <a:p>
            <a:pPr>
              <a:defRPr/>
            </a:pPr>
            <a:endParaRPr lang="en-US" sz="2000" dirty="0">
              <a:cs typeface="Times New Roman" pitchFamily="18" charset="0"/>
            </a:endParaRPr>
          </a:p>
          <a:p>
            <a:pPr>
              <a:defRPr/>
            </a:pPr>
            <a:r>
              <a:rPr lang="en-US" sz="2000" dirty="0">
                <a:cs typeface="Times New Roman" pitchFamily="18" charset="0"/>
              </a:rPr>
              <a:t>Approximation is sometimes used to work with deterministic algorithm</a:t>
            </a:r>
          </a:p>
          <a:p>
            <a:pPr lvl="1">
              <a:defRPr/>
            </a:pPr>
            <a:r>
              <a:rPr lang="en-US" sz="1800" dirty="0">
                <a:cs typeface="Times New Roman" pitchFamily="18" charset="0"/>
              </a:rPr>
              <a:t>E.g. Airline Reservation</a:t>
            </a:r>
          </a:p>
          <a:p>
            <a:pPr lvl="1">
              <a:defRPr/>
            </a:pPr>
            <a:endParaRPr lang="en-US" dirty="0">
              <a:cs typeface="Times New Roman" pitchFamily="18" charset="0"/>
            </a:endParaRPr>
          </a:p>
          <a:p>
            <a:pPr>
              <a:defRPr/>
            </a:pPr>
            <a:r>
              <a:rPr lang="en-US" dirty="0" smtClean="0">
                <a:cs typeface="Times New Roman" pitchFamily="18" charset="0"/>
              </a:rPr>
              <a:t>Heuristic Algorithms are appropriate when the load is completely unpredictable</a:t>
            </a:r>
          </a:p>
          <a:p>
            <a:pPr>
              <a:defRPr/>
            </a:pPr>
            <a:endParaRPr lang="en-US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068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600" dirty="0">
                <a:cs typeface="Times New Roman" pitchFamily="18" charset="0"/>
              </a:rPr>
              <a:t>Centralized </a:t>
            </a:r>
            <a:r>
              <a:rPr lang="en-US" sz="3600" dirty="0" err="1">
                <a:cs typeface="Times New Roman" pitchFamily="18" charset="0"/>
              </a:rPr>
              <a:t>vs</a:t>
            </a:r>
            <a:r>
              <a:rPr lang="en-US" sz="3600" dirty="0">
                <a:cs typeface="Times New Roman" pitchFamily="18" charset="0"/>
              </a:rPr>
              <a:t> distributed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sz="2200" dirty="0">
                <a:cs typeface="Times New Roman" pitchFamily="18" charset="0"/>
              </a:rPr>
              <a:t>Centralized Algorithms make use of a coordinator for allocation.</a:t>
            </a:r>
          </a:p>
          <a:p>
            <a:pPr lvl="1">
              <a:defRPr/>
            </a:pPr>
            <a:endParaRPr lang="en-US" dirty="0">
              <a:cs typeface="Times New Roman" pitchFamily="18" charset="0"/>
            </a:endParaRPr>
          </a:p>
          <a:p>
            <a:pPr>
              <a:defRPr/>
            </a:pPr>
            <a:r>
              <a:rPr lang="en-US" dirty="0" smtClean="0">
                <a:cs typeface="Times New Roman" pitchFamily="18" charset="0"/>
              </a:rPr>
              <a:t>Distributed Algorithms don’t use any coordinator</a:t>
            </a:r>
          </a:p>
          <a:p>
            <a:pPr lvl="1">
              <a:defRPr/>
            </a:pPr>
            <a:r>
              <a:rPr lang="en-US" dirty="0" smtClean="0">
                <a:cs typeface="Times New Roman" pitchFamily="18" charset="0"/>
              </a:rPr>
              <a:t>Information is spread over multiple nodes</a:t>
            </a:r>
          </a:p>
        </p:txBody>
      </p:sp>
    </p:spTree>
    <p:extLst>
      <p:ext uri="{BB962C8B-B14F-4D97-AF65-F5344CB8AC3E}">
        <p14:creationId xmlns:p14="http://schemas.microsoft.com/office/powerpoint/2010/main" xmlns="" val="130153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Times New Roman" pitchFamily="18" charset="0"/>
              </a:rPr>
              <a:t>Optimal </a:t>
            </a:r>
            <a:r>
              <a:rPr lang="en-US" sz="3600" dirty="0" err="1">
                <a:cs typeface="Times New Roman" pitchFamily="18" charset="0"/>
              </a:rPr>
              <a:t>vs</a:t>
            </a:r>
            <a:r>
              <a:rPr lang="en-US" sz="3600" dirty="0">
                <a:cs typeface="Times New Roman" pitchFamily="18" charset="0"/>
              </a:rPr>
              <a:t> sub-optimal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we trying to find out the best allocation or the acceptable one?</a:t>
            </a:r>
          </a:p>
          <a:p>
            <a:endParaRPr lang="en-US" dirty="0" smtClean="0"/>
          </a:p>
          <a:p>
            <a:r>
              <a:rPr lang="en-US" dirty="0" smtClean="0"/>
              <a:t>Heuristic + Distributed + Sub-optimal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83672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>
                <a:cs typeface="Times New Roman" pitchFamily="18" charset="0"/>
              </a:rPr>
              <a:t>Local </a:t>
            </a:r>
            <a:r>
              <a:rPr lang="en-US" sz="3600" dirty="0" err="1">
                <a:cs typeface="Times New Roman" pitchFamily="18" charset="0"/>
              </a:rPr>
              <a:t>vs</a:t>
            </a:r>
            <a:r>
              <a:rPr lang="en-US" sz="3600" dirty="0">
                <a:cs typeface="Times New Roman" pitchFamily="18" charset="0"/>
              </a:rPr>
              <a:t> global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Whether or not the process can be run when created?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NO, then send it to some other machine</a:t>
            </a:r>
          </a:p>
          <a:p>
            <a:pPr lvl="2"/>
            <a:r>
              <a:rPr lang="en-US" dirty="0" smtClean="0"/>
              <a:t>Local Algorithm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NO, try to get information about other nodes and then only send it to some appropriate node</a:t>
            </a:r>
          </a:p>
          <a:p>
            <a:pPr lvl="2"/>
            <a:r>
              <a:rPr lang="en-US" dirty="0" smtClean="0"/>
              <a:t>Global Algorithm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9725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Times New Roman" pitchFamily="18" charset="0"/>
              </a:rPr>
              <a:t>Sender-initiated </a:t>
            </a:r>
            <a:r>
              <a:rPr lang="en-US" sz="3600" dirty="0" err="1">
                <a:cs typeface="Times New Roman" pitchFamily="18" charset="0"/>
              </a:rPr>
              <a:t>vs</a:t>
            </a:r>
            <a:r>
              <a:rPr lang="en-US" sz="3600" dirty="0">
                <a:cs typeface="Times New Roman" pitchFamily="18" charset="0"/>
              </a:rPr>
              <a:t> receiver-initiated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Whether an overloaded machine sends a request for help or not?</a:t>
            </a:r>
          </a:p>
          <a:p>
            <a:pPr lvl="1"/>
            <a:r>
              <a:rPr lang="en-US" dirty="0" smtClean="0"/>
              <a:t>Sender initiated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Whether the under loaded machine announces for help or not?</a:t>
            </a:r>
          </a:p>
          <a:p>
            <a:pPr lvl="1"/>
            <a:r>
              <a:rPr lang="en-US" dirty="0" smtClean="0"/>
              <a:t>Receiver initiated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6586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24636"/>
          </a:xfrm>
        </p:spPr>
        <p:txBody>
          <a:bodyPr>
            <a:normAutofit/>
          </a:bodyPr>
          <a:lstStyle/>
          <a:p>
            <a:r>
              <a:rPr lang="en-US" dirty="0"/>
              <a:t>Distributed systems: principles and paradigms </a:t>
            </a:r>
          </a:p>
          <a:p>
            <a:pPr lvl="1"/>
            <a:r>
              <a:rPr lang="en-US" dirty="0"/>
              <a:t>by AST &amp; MV </a:t>
            </a:r>
            <a:r>
              <a:rPr lang="en-US" dirty="0" smtClean="0"/>
              <a:t>Steen</a:t>
            </a:r>
          </a:p>
          <a:p>
            <a:endParaRPr lang="en-US" dirty="0"/>
          </a:p>
          <a:p>
            <a:r>
              <a:rPr lang="en-US" dirty="0" smtClean="0"/>
              <a:t>Chapter </a:t>
            </a:r>
            <a:r>
              <a:rPr lang="en-US" dirty="0"/>
              <a:t>4</a:t>
            </a:r>
            <a:endParaRPr lang="en-US" dirty="0" smtClean="0"/>
          </a:p>
          <a:p>
            <a:pPr lvl="1"/>
            <a:r>
              <a:rPr lang="en-US" dirty="0" smtClean="0"/>
              <a:t>4.3</a:t>
            </a:r>
            <a:r>
              <a:rPr lang="en-US" dirty="0"/>
              <a:t>. PROCESSOR ALLOCATION </a:t>
            </a:r>
            <a:endParaRPr lang="en-US" dirty="0" smtClean="0"/>
          </a:p>
          <a:p>
            <a:pPr lvl="1"/>
            <a:r>
              <a:rPr lang="en-US" dirty="0" smtClean="0"/>
              <a:t>4.3.1</a:t>
            </a:r>
            <a:r>
              <a:rPr lang="en-US" dirty="0"/>
              <a:t>. Allocation Models </a:t>
            </a:r>
            <a:endParaRPr lang="en-US" dirty="0" smtClean="0"/>
          </a:p>
          <a:p>
            <a:pPr lvl="1"/>
            <a:r>
              <a:rPr lang="en-US" dirty="0" smtClean="0"/>
              <a:t>4.3.2</a:t>
            </a:r>
            <a:r>
              <a:rPr lang="en-US" dirty="0"/>
              <a:t>. Design Issues for Processor Allocation Algorithms </a:t>
            </a:r>
            <a:endParaRPr lang="en-US" dirty="0" smtClean="0"/>
          </a:p>
          <a:p>
            <a:pPr lvl="1"/>
            <a:r>
              <a:rPr lang="en-US" dirty="0" smtClean="0"/>
              <a:t>4.3.3</a:t>
            </a:r>
            <a:r>
              <a:rPr lang="en-US" dirty="0"/>
              <a:t>. Implementation Issues for Processor Allocation Algorithms </a:t>
            </a:r>
            <a:endParaRPr lang="en-US" dirty="0" smtClean="0"/>
          </a:p>
          <a:p>
            <a:pPr lvl="1"/>
            <a:r>
              <a:rPr lang="en-US" dirty="0" smtClean="0"/>
              <a:t>4.3.4</a:t>
            </a:r>
            <a:r>
              <a:rPr lang="en-US" dirty="0"/>
              <a:t>. Example Processor Allocation Algorithms </a:t>
            </a:r>
          </a:p>
        </p:txBody>
      </p:sp>
    </p:spTree>
    <p:extLst>
      <p:ext uri="{BB962C8B-B14F-4D97-AF65-F5344CB8AC3E}">
        <p14:creationId xmlns:p14="http://schemas.microsoft.com/office/powerpoint/2010/main" xmlns="" val="350695632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3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File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66812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File System?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Collection of on-disk structures &amp; algorithms </a:t>
            </a:r>
          </a:p>
          <a:p>
            <a:pPr lvl="1"/>
            <a:r>
              <a:rPr lang="en-US" dirty="0" smtClean="0"/>
              <a:t>Sometimes, in-core &amp; on-disk</a:t>
            </a:r>
          </a:p>
          <a:p>
            <a:endParaRPr lang="en-US" dirty="0"/>
          </a:p>
          <a:p>
            <a:r>
              <a:rPr lang="en-US" dirty="0" smtClean="0"/>
              <a:t>Generally at Kernel level</a:t>
            </a:r>
          </a:p>
          <a:p>
            <a:pPr lvl="1"/>
            <a:r>
              <a:rPr lang="en-US" dirty="0" smtClean="0"/>
              <a:t>Sometimes at User-mode level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Basic file functions</a:t>
            </a:r>
          </a:p>
          <a:p>
            <a:pPr lvl="1"/>
            <a:r>
              <a:rPr lang="en-US" dirty="0" smtClean="0"/>
              <a:t>Sometimes advanced</a:t>
            </a:r>
            <a:endParaRPr lang="en-US" dirty="0"/>
          </a:p>
          <a:p>
            <a:endParaRPr lang="en-US" dirty="0" smtClean="0"/>
          </a:p>
          <a:p>
            <a:r>
              <a:rPr lang="en-GB" dirty="0" smtClean="0"/>
              <a:t>Generally on disk</a:t>
            </a:r>
          </a:p>
          <a:p>
            <a:pPr lvl="1"/>
            <a:r>
              <a:rPr lang="en-GB" dirty="0" smtClean="0"/>
              <a:t>Sometimes on other permanent media &amp; volatile media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95366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History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File </a:t>
            </a:r>
            <a:r>
              <a:rPr lang="en-US" dirty="0"/>
              <a:t>systems were </a:t>
            </a:r>
            <a:r>
              <a:rPr lang="en-US" dirty="0" smtClean="0"/>
              <a:t>considered </a:t>
            </a:r>
            <a:r>
              <a:rPr lang="en-US" dirty="0"/>
              <a:t>part of the </a:t>
            </a:r>
            <a:r>
              <a:rPr lang="en-US" dirty="0" smtClean="0"/>
              <a:t>OS</a:t>
            </a:r>
          </a:p>
          <a:p>
            <a:endParaRPr lang="en-US" dirty="0" smtClean="0"/>
          </a:p>
          <a:p>
            <a:r>
              <a:rPr lang="en-US" dirty="0"/>
              <a:t>DEC Tape </a:t>
            </a:r>
            <a:r>
              <a:rPr lang="en-US" dirty="0" smtClean="0"/>
              <a:t>(184 </a:t>
            </a:r>
            <a:r>
              <a:rPr lang="en-US" dirty="0"/>
              <a:t>kilobytes </a:t>
            </a:r>
            <a:r>
              <a:rPr lang="en-US" dirty="0" smtClean="0"/>
              <a:t>per </a:t>
            </a:r>
            <a:r>
              <a:rPr lang="en-US" dirty="0"/>
              <a:t>tape on the </a:t>
            </a:r>
            <a:r>
              <a:rPr lang="en-US" dirty="0" smtClean="0"/>
              <a:t>PDP-8)</a:t>
            </a:r>
          </a:p>
          <a:p>
            <a:endParaRPr lang="en-US" dirty="0" smtClean="0"/>
          </a:p>
          <a:p>
            <a:r>
              <a:rPr lang="en-US" dirty="0" smtClean="0"/>
              <a:t>1972, Gary </a:t>
            </a:r>
            <a:r>
              <a:rPr lang="en-US" dirty="0" err="1" smtClean="0"/>
              <a:t>Kildall</a:t>
            </a:r>
            <a:endParaRPr lang="en-US" dirty="0"/>
          </a:p>
          <a:p>
            <a:pPr lvl="1"/>
            <a:r>
              <a:rPr lang="en-US" dirty="0" smtClean="0"/>
              <a:t>Working on PL/M</a:t>
            </a:r>
          </a:p>
          <a:p>
            <a:pPr lvl="1"/>
            <a:r>
              <a:rPr lang="en-US" dirty="0" smtClean="0"/>
              <a:t>Created CP/M (</a:t>
            </a:r>
            <a:r>
              <a:rPr lang="en-US" dirty="0"/>
              <a:t>3 ½ </a:t>
            </a:r>
            <a:r>
              <a:rPr lang="en-US" dirty="0" smtClean="0"/>
              <a:t>K, 8 characters, 3 extension)</a:t>
            </a:r>
          </a:p>
          <a:p>
            <a:pPr lvl="1"/>
            <a:r>
              <a:rPr lang="en-US" dirty="0"/>
              <a:t>Digital </a:t>
            </a:r>
            <a:r>
              <a:rPr lang="en-US" dirty="0" smtClean="0"/>
              <a:t>Research</a:t>
            </a:r>
          </a:p>
          <a:p>
            <a:pPr lvl="2"/>
            <a:r>
              <a:rPr lang="en-US" dirty="0" smtClean="0"/>
              <a:t>usage </a:t>
            </a:r>
            <a:r>
              <a:rPr lang="en-US" dirty="0"/>
              <a:t>of CP/M was tripling every year. </a:t>
            </a:r>
            <a:endParaRPr lang="en-US" dirty="0" smtClean="0"/>
          </a:p>
          <a:p>
            <a:pPr lvl="1"/>
            <a:r>
              <a:rPr lang="en-US" dirty="0"/>
              <a:t>Tim Patterson </a:t>
            </a:r>
            <a:endParaRPr lang="en-US" dirty="0" smtClean="0"/>
          </a:p>
          <a:p>
            <a:pPr lvl="2"/>
            <a:r>
              <a:rPr lang="en-US" dirty="0" smtClean="0"/>
              <a:t>“QDOS</a:t>
            </a:r>
            <a:r>
              <a:rPr lang="en-US" dirty="0"/>
              <a:t>” (Quick and Dirty Operating System</a:t>
            </a:r>
            <a:r>
              <a:rPr lang="en-US" dirty="0" smtClean="0"/>
              <a:t>) </a:t>
            </a:r>
          </a:p>
          <a:p>
            <a:pPr lvl="2"/>
            <a:r>
              <a:rPr lang="en-US" dirty="0" smtClean="0"/>
              <a:t>16-bit CP/M</a:t>
            </a:r>
          </a:p>
          <a:p>
            <a:pPr lvl="1"/>
            <a:r>
              <a:rPr lang="en-US" dirty="0"/>
              <a:t>Bill Gates bought Tim Patterson’s QDOS for $</a:t>
            </a:r>
            <a:r>
              <a:rPr lang="en-US" dirty="0" smtClean="0"/>
              <a:t>50,000</a:t>
            </a:r>
          </a:p>
          <a:p>
            <a:pPr lvl="2"/>
            <a:r>
              <a:rPr lang="en-US" dirty="0" smtClean="0"/>
              <a:t>Renamed </a:t>
            </a:r>
            <a:r>
              <a:rPr lang="en-US" dirty="0"/>
              <a:t>it </a:t>
            </a:r>
            <a:r>
              <a:rPr lang="en-US" dirty="0" smtClean="0"/>
              <a:t>MS-DOS</a:t>
            </a:r>
          </a:p>
          <a:p>
            <a:pPr lvl="2"/>
            <a:r>
              <a:rPr lang="en-US" dirty="0" smtClean="0"/>
              <a:t>FAT name </a:t>
            </a:r>
            <a:r>
              <a:rPr lang="en-US" smtClean="0"/>
              <a:t>was coined</a:t>
            </a:r>
            <a:endParaRPr lang="en-US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8849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 Detection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Centralized </a:t>
            </a:r>
            <a:r>
              <a:rPr lang="en-US" dirty="0" smtClean="0"/>
              <a:t>Approach</a:t>
            </a:r>
            <a:endParaRPr lang="en-US" dirty="0"/>
          </a:p>
          <a:p>
            <a:pPr lvl="1"/>
            <a:r>
              <a:rPr lang="en-US" dirty="0"/>
              <a:t>A </a:t>
            </a:r>
            <a:r>
              <a:rPr lang="en-US" i="1" dirty="0" smtClean="0"/>
              <a:t>coordinator</a:t>
            </a:r>
            <a:r>
              <a:rPr lang="en-US" dirty="0" smtClean="0"/>
              <a:t> </a:t>
            </a:r>
            <a:r>
              <a:rPr lang="en-US" dirty="0"/>
              <a:t>constructs wait-for </a:t>
            </a:r>
            <a:r>
              <a:rPr lang="en-US" dirty="0" smtClean="0"/>
              <a:t>graph </a:t>
            </a:r>
            <a:r>
              <a:rPr lang="en-US" dirty="0"/>
              <a:t>(</a:t>
            </a:r>
            <a:r>
              <a:rPr lang="en-US" dirty="0" smtClean="0"/>
              <a:t>WFG) </a:t>
            </a:r>
            <a:r>
              <a:rPr lang="en-US" dirty="0"/>
              <a:t>and checks for directed cycles.</a:t>
            </a:r>
          </a:p>
          <a:p>
            <a:pPr lvl="2"/>
            <a:r>
              <a:rPr lang="en-US" dirty="0" smtClean="0"/>
              <a:t>Ho-</a:t>
            </a:r>
            <a:r>
              <a:rPr lang="en-US" dirty="0" err="1" smtClean="0"/>
              <a:t>Ramamoorthy</a:t>
            </a:r>
            <a:r>
              <a:rPr lang="en-US" dirty="0" smtClean="0"/>
              <a:t> Phase 1 Algorithm</a:t>
            </a:r>
          </a:p>
          <a:p>
            <a:pPr lvl="2"/>
            <a:r>
              <a:rPr lang="en-US" dirty="0"/>
              <a:t>Ho-</a:t>
            </a:r>
            <a:r>
              <a:rPr lang="en-US" dirty="0" err="1"/>
              <a:t>Ramamoorthy</a:t>
            </a:r>
            <a:r>
              <a:rPr lang="en-US" dirty="0"/>
              <a:t> Phase </a:t>
            </a:r>
            <a:r>
              <a:rPr lang="en-US" dirty="0" smtClean="0"/>
              <a:t>2 </a:t>
            </a:r>
            <a:r>
              <a:rPr lang="en-US" dirty="0"/>
              <a:t>Algorithm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r>
              <a:rPr lang="en-US" dirty="0"/>
              <a:t>Distributed </a:t>
            </a:r>
            <a:r>
              <a:rPr lang="en-US" dirty="0" smtClean="0"/>
              <a:t>Approach</a:t>
            </a:r>
            <a:endParaRPr lang="en-US" dirty="0"/>
          </a:p>
          <a:p>
            <a:pPr lvl="1"/>
            <a:r>
              <a:rPr lang="en-US" dirty="0"/>
              <a:t>WFG is spread over different sites</a:t>
            </a:r>
            <a:r>
              <a:rPr lang="en-US" dirty="0" smtClean="0"/>
              <a:t>.</a:t>
            </a:r>
          </a:p>
          <a:p>
            <a:pPr lvl="2"/>
            <a:r>
              <a:rPr lang="en-US" dirty="0" err="1"/>
              <a:t>Obermarck’s</a:t>
            </a:r>
            <a:r>
              <a:rPr lang="en-US" dirty="0"/>
              <a:t> Algorithm </a:t>
            </a:r>
            <a:endParaRPr lang="en-US" dirty="0" smtClean="0"/>
          </a:p>
          <a:p>
            <a:pPr lvl="2"/>
            <a:r>
              <a:rPr lang="en-US" dirty="0" err="1" smtClean="0"/>
              <a:t>Chandy</a:t>
            </a:r>
            <a:r>
              <a:rPr lang="en-US" dirty="0" smtClean="0"/>
              <a:t>-</a:t>
            </a:r>
            <a:r>
              <a:rPr lang="en-US" dirty="0" err="1" smtClean="0"/>
              <a:t>Misra</a:t>
            </a:r>
            <a:r>
              <a:rPr lang="en-US" dirty="0" smtClean="0"/>
              <a:t>-Haas Algorithm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63260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exactly is a File System?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Abstraction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Persistent Storage</a:t>
            </a:r>
          </a:p>
          <a:p>
            <a:pPr lvl="2"/>
            <a:r>
              <a:rPr lang="en-US" dirty="0" smtClean="0"/>
              <a:t>It allows data to stored for long term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Hierarchical Namespace</a:t>
            </a:r>
          </a:p>
          <a:p>
            <a:pPr lvl="2"/>
            <a:r>
              <a:rPr lang="en-US" dirty="0" smtClean="0"/>
              <a:t>It identifies data by names (filenames)</a:t>
            </a:r>
          </a:p>
          <a:p>
            <a:pPr lvl="2"/>
            <a:r>
              <a:rPr lang="en-US" dirty="0" smtClean="0"/>
              <a:t>It provides large namespace (path)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APIs</a:t>
            </a:r>
          </a:p>
          <a:p>
            <a:pPr lvl="2"/>
            <a:r>
              <a:rPr lang="en-US" dirty="0" smtClean="0"/>
              <a:t>It provides clean interface to manipulate data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643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how it WORKS?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of FAT32 file system</a:t>
            </a:r>
          </a:p>
          <a:p>
            <a:endParaRPr lang="en-US" dirty="0" smtClean="0"/>
          </a:p>
          <a:p>
            <a:r>
              <a:rPr lang="en-US" dirty="0" smtClean="0"/>
              <a:t>It consists of 4 different parts</a:t>
            </a:r>
          </a:p>
          <a:p>
            <a:pPr lvl="1"/>
            <a:r>
              <a:rPr lang="en-US" dirty="0" smtClean="0"/>
              <a:t>BOOT Sector</a:t>
            </a:r>
          </a:p>
          <a:p>
            <a:pPr lvl="1"/>
            <a:r>
              <a:rPr lang="en-US" dirty="0" smtClean="0"/>
              <a:t>FAT (File Allocation Table)</a:t>
            </a:r>
          </a:p>
          <a:p>
            <a:pPr lvl="1"/>
            <a:r>
              <a:rPr lang="en-US" dirty="0" smtClean="0"/>
              <a:t>Directory Structure</a:t>
            </a:r>
          </a:p>
          <a:p>
            <a:pPr lvl="1"/>
            <a:r>
              <a:rPr lang="en-US" dirty="0" smtClean="0"/>
              <a:t>Clusters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6198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8750" y="1447801"/>
            <a:ext cx="8478251" cy="403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0411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OK! Then how it works!!!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Kernel code checks for volumes</a:t>
            </a:r>
          </a:p>
          <a:p>
            <a:endParaRPr lang="en-US" dirty="0" smtClean="0"/>
          </a:p>
          <a:p>
            <a:r>
              <a:rPr lang="en-US" dirty="0" smtClean="0"/>
              <a:t>Uses Entries in PT &amp; signatures in Boot sector to identify the type</a:t>
            </a:r>
          </a:p>
          <a:p>
            <a:endParaRPr lang="en-US" dirty="0" smtClean="0"/>
          </a:p>
          <a:p>
            <a:r>
              <a:rPr lang="en-US" dirty="0" smtClean="0"/>
              <a:t>Loads appropriate code (ALGORITHMS)</a:t>
            </a:r>
          </a:p>
          <a:p>
            <a:endParaRPr lang="en-US" dirty="0" smtClean="0"/>
          </a:p>
          <a:p>
            <a:r>
              <a:rPr lang="en-US" dirty="0" smtClean="0"/>
              <a:t>This code mounts the file system at some specific point (Drive in Win, Folder in *nix)</a:t>
            </a:r>
          </a:p>
          <a:p>
            <a:pPr lvl="1"/>
            <a:r>
              <a:rPr lang="en-US" dirty="0" smtClean="0"/>
              <a:t>Creates in-core structures to map on-disk structures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002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System Structure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2286001" y="2503716"/>
          <a:ext cx="2577601" cy="382415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77601"/>
              </a:tblGrid>
              <a:tr h="636814">
                <a:tc>
                  <a:txBody>
                    <a:bodyPr/>
                    <a:lstStyle/>
                    <a:p>
                      <a:r>
                        <a:rPr lang="en-US" b="0" dirty="0" smtClean="0"/>
                        <a:t>Directory Module</a:t>
                      </a:r>
                      <a:endParaRPr lang="en-GB" b="0" dirty="0"/>
                    </a:p>
                  </a:txBody>
                  <a:tcPr/>
                </a:tc>
              </a:tr>
              <a:tr h="636814">
                <a:tc>
                  <a:txBody>
                    <a:bodyPr/>
                    <a:lstStyle/>
                    <a:p>
                      <a:r>
                        <a:rPr lang="en-US" dirty="0" smtClean="0"/>
                        <a:t>File</a:t>
                      </a:r>
                      <a:r>
                        <a:rPr lang="en-US" baseline="0" dirty="0" smtClean="0"/>
                        <a:t> Module</a:t>
                      </a:r>
                      <a:endParaRPr lang="en-GB" dirty="0"/>
                    </a:p>
                  </a:txBody>
                  <a:tcPr/>
                </a:tc>
              </a:tr>
              <a:tr h="636814">
                <a:tc>
                  <a:txBody>
                    <a:bodyPr/>
                    <a:lstStyle/>
                    <a:p>
                      <a:r>
                        <a:rPr lang="en-US" dirty="0" smtClean="0"/>
                        <a:t>Access Control Module</a:t>
                      </a:r>
                      <a:endParaRPr lang="en-GB" dirty="0"/>
                    </a:p>
                  </a:txBody>
                  <a:tcPr/>
                </a:tc>
              </a:tr>
              <a:tr h="636814">
                <a:tc>
                  <a:txBody>
                    <a:bodyPr/>
                    <a:lstStyle/>
                    <a:p>
                      <a:r>
                        <a:rPr lang="en-US" dirty="0" smtClean="0"/>
                        <a:t>File Access Module</a:t>
                      </a:r>
                      <a:endParaRPr lang="en-GB" dirty="0"/>
                    </a:p>
                  </a:txBody>
                  <a:tcPr/>
                </a:tc>
              </a:tr>
              <a:tr h="636814">
                <a:tc>
                  <a:txBody>
                    <a:bodyPr/>
                    <a:lstStyle/>
                    <a:p>
                      <a:r>
                        <a:rPr lang="en-US" dirty="0" smtClean="0"/>
                        <a:t>Block Module</a:t>
                      </a:r>
                      <a:endParaRPr lang="en-GB" dirty="0"/>
                    </a:p>
                  </a:txBody>
                  <a:tcPr/>
                </a:tc>
              </a:tr>
              <a:tr h="636814">
                <a:tc>
                  <a:txBody>
                    <a:bodyPr/>
                    <a:lstStyle/>
                    <a:p>
                      <a:r>
                        <a:rPr lang="en-US" dirty="0" smtClean="0"/>
                        <a:t>Device</a:t>
                      </a:r>
                      <a:r>
                        <a:rPr lang="en-US" baseline="0" dirty="0" smtClean="0"/>
                        <a:t> Module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4495800" y="2057400"/>
            <a:ext cx="0" cy="762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38601" y="1676400"/>
            <a:ext cx="3004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prstClr val="black"/>
                </a:solidFill>
              </a:rPr>
              <a:t>fopen</a:t>
            </a:r>
            <a:r>
              <a:rPr lang="en-US" dirty="0">
                <a:solidFill>
                  <a:prstClr val="black"/>
                </a:solidFill>
              </a:rPr>
              <a:t>(“c:\</a:t>
            </a:r>
            <a:r>
              <a:rPr lang="en-US" dirty="0" err="1">
                <a:solidFill>
                  <a:prstClr val="black"/>
                </a:solidFill>
              </a:rPr>
              <a:t>abc</a:t>
            </a:r>
            <a:r>
              <a:rPr lang="en-US" dirty="0">
                <a:solidFill>
                  <a:prstClr val="black"/>
                </a:solidFill>
              </a:rPr>
              <a:t>\abc.txt”)</a:t>
            </a:r>
            <a:endParaRPr lang="en-GB" dirty="0">
              <a:solidFill>
                <a:prstClr val="black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343400" y="2819400"/>
            <a:ext cx="0" cy="762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648200" y="3352800"/>
            <a:ext cx="0" cy="762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343400" y="4114800"/>
            <a:ext cx="0" cy="762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886200" y="4724400"/>
            <a:ext cx="0" cy="762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419600" y="5257800"/>
            <a:ext cx="0" cy="762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ine Callout 1 16"/>
          <p:cNvSpPr/>
          <p:nvPr/>
        </p:nvSpPr>
        <p:spPr>
          <a:xfrm>
            <a:off x="5791200" y="2476500"/>
            <a:ext cx="4572000" cy="571500"/>
          </a:xfrm>
          <a:prstGeom prst="borderCallout1">
            <a:avLst>
              <a:gd name="adj1" fmla="val 759"/>
              <a:gd name="adj2" fmla="val -1476"/>
              <a:gd name="adj3" fmla="val 53999"/>
              <a:gd name="adj4" fmla="val -23475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Maps File Names to File IDs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8" name="Line Callout 1 17"/>
          <p:cNvSpPr/>
          <p:nvPr/>
        </p:nvSpPr>
        <p:spPr>
          <a:xfrm>
            <a:off x="5791200" y="3200400"/>
            <a:ext cx="4572000" cy="571500"/>
          </a:xfrm>
          <a:prstGeom prst="borderCallout1">
            <a:avLst>
              <a:gd name="adj1" fmla="val 759"/>
              <a:gd name="adj2" fmla="val -1476"/>
              <a:gd name="adj3" fmla="val 53999"/>
              <a:gd name="adj4" fmla="val -23475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Maps File IDs to actual files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9" name="Line Callout 1 18"/>
          <p:cNvSpPr/>
          <p:nvPr/>
        </p:nvSpPr>
        <p:spPr>
          <a:xfrm>
            <a:off x="5791200" y="3886200"/>
            <a:ext cx="4572000" cy="571500"/>
          </a:xfrm>
          <a:prstGeom prst="borderCallout1">
            <a:avLst>
              <a:gd name="adj1" fmla="val 759"/>
              <a:gd name="adj2" fmla="val -1476"/>
              <a:gd name="adj3" fmla="val 53999"/>
              <a:gd name="adj4" fmla="val -23475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Validates the access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0" name="Line Callout 1 19"/>
          <p:cNvSpPr/>
          <p:nvPr/>
        </p:nvSpPr>
        <p:spPr>
          <a:xfrm>
            <a:off x="5791200" y="4572000"/>
            <a:ext cx="4572000" cy="571500"/>
          </a:xfrm>
          <a:prstGeom prst="borderCallout1">
            <a:avLst>
              <a:gd name="adj1" fmla="val 759"/>
              <a:gd name="adj2" fmla="val -1476"/>
              <a:gd name="adj3" fmla="val 53999"/>
              <a:gd name="adj4" fmla="val -23475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Reads &amp; Writes Data/Metadata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1" name="Line Callout 1 20"/>
          <p:cNvSpPr/>
          <p:nvPr/>
        </p:nvSpPr>
        <p:spPr>
          <a:xfrm>
            <a:off x="5791200" y="5219700"/>
            <a:ext cx="4572000" cy="571500"/>
          </a:xfrm>
          <a:prstGeom prst="borderCallout1">
            <a:avLst>
              <a:gd name="adj1" fmla="val 759"/>
              <a:gd name="adj2" fmla="val -1476"/>
              <a:gd name="adj3" fmla="val 53999"/>
              <a:gd name="adj4" fmla="val -23475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Allocates &amp; Accesses Disk Blocks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2" name="Line Callout 1 21"/>
          <p:cNvSpPr/>
          <p:nvPr/>
        </p:nvSpPr>
        <p:spPr>
          <a:xfrm>
            <a:off x="5791200" y="5905500"/>
            <a:ext cx="4572000" cy="571500"/>
          </a:xfrm>
          <a:prstGeom prst="borderCallout1">
            <a:avLst>
              <a:gd name="adj1" fmla="val 759"/>
              <a:gd name="adj2" fmla="val -1476"/>
              <a:gd name="adj3" fmla="val 53999"/>
              <a:gd name="adj4" fmla="val -23475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Disk I/O, I/O level caching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129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24636"/>
          </a:xfrm>
        </p:spPr>
        <p:txBody>
          <a:bodyPr>
            <a:normAutofit/>
          </a:bodyPr>
          <a:lstStyle/>
          <a:p>
            <a:r>
              <a:rPr lang="en-US" u="sng" dirty="0" smtClean="0"/>
              <a:t>Papers:</a:t>
            </a:r>
          </a:p>
          <a:p>
            <a:endParaRPr lang="en-US" dirty="0" smtClean="0"/>
          </a:p>
          <a:p>
            <a:r>
              <a:rPr lang="en-US" dirty="0"/>
              <a:t>A Quick Review of On-Disk Layout of Some Popular Disk File Systems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y Wasim Ahmad </a:t>
            </a:r>
            <a:r>
              <a:rPr lang="en-US" dirty="0" err="1" smtClean="0"/>
              <a:t>Bhat</a:t>
            </a:r>
            <a:r>
              <a:rPr lang="en-US" dirty="0" smtClean="0"/>
              <a:t> &amp; SMK </a:t>
            </a:r>
            <a:r>
              <a:rPr lang="en-US" dirty="0" err="1" smtClean="0"/>
              <a:t>Quadri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/>
              <a:t>Review of FAT Data Structure of FAT32 file </a:t>
            </a:r>
            <a:r>
              <a:rPr lang="en-US" dirty="0" smtClean="0"/>
              <a:t>system</a:t>
            </a:r>
          </a:p>
          <a:p>
            <a:pPr lvl="1"/>
            <a:r>
              <a:rPr lang="en-US" dirty="0" smtClean="0"/>
              <a:t>By Wasim Ahmad </a:t>
            </a:r>
            <a:r>
              <a:rPr lang="en-US" dirty="0" err="1" smtClean="0"/>
              <a:t>Bhat</a:t>
            </a:r>
            <a:r>
              <a:rPr lang="en-US" dirty="0" smtClean="0"/>
              <a:t> &amp; </a:t>
            </a:r>
            <a:r>
              <a:rPr lang="en-US" dirty="0"/>
              <a:t>SMK </a:t>
            </a:r>
            <a:r>
              <a:rPr lang="en-US" dirty="0" err="1"/>
              <a:t>Quadri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859770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3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Distributed File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3614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DFS?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00600"/>
          </a:xfrm>
        </p:spPr>
        <p:txBody>
          <a:bodyPr/>
          <a:lstStyle/>
          <a:p>
            <a:r>
              <a:rPr lang="en-US" dirty="0" smtClean="0"/>
              <a:t>It is </a:t>
            </a:r>
            <a:r>
              <a:rPr lang="en-US" dirty="0"/>
              <a:t>a client/server-based application that allows clients to </a:t>
            </a:r>
            <a:r>
              <a:rPr lang="en-US" dirty="0" smtClean="0"/>
              <a:t>share, access </a:t>
            </a:r>
            <a:r>
              <a:rPr lang="en-US" dirty="0"/>
              <a:t>and process data stored on the </a:t>
            </a:r>
            <a:r>
              <a:rPr lang="en-US" dirty="0" smtClean="0"/>
              <a:t>server(s) </a:t>
            </a:r>
            <a:r>
              <a:rPr lang="en-US" dirty="0"/>
              <a:t>as if it were on their own computer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What about FTP?</a:t>
            </a:r>
          </a:p>
          <a:p>
            <a:pPr lvl="1"/>
            <a:r>
              <a:rPr lang="en-US" dirty="0" smtClean="0"/>
              <a:t>User gets copy of the file!</a:t>
            </a:r>
          </a:p>
          <a:p>
            <a:pPr lvl="1"/>
            <a:r>
              <a:rPr lang="en-US" dirty="0" smtClean="0"/>
              <a:t>Needs to know address of the server!!</a:t>
            </a:r>
          </a:p>
          <a:p>
            <a:endParaRPr lang="en-US" dirty="0" smtClean="0"/>
          </a:p>
          <a:p>
            <a:r>
              <a:rPr lang="en-US" dirty="0" smtClean="0"/>
              <a:t>Is it a concrete file system?</a:t>
            </a:r>
          </a:p>
          <a:p>
            <a:pPr lvl="1"/>
            <a:r>
              <a:rPr lang="en-US" dirty="0" smtClean="0"/>
              <a:t>Generally NO!!!</a:t>
            </a:r>
          </a:p>
        </p:txBody>
      </p:sp>
    </p:spTree>
    <p:extLst>
      <p:ext uri="{BB962C8B-B14F-4D97-AF65-F5344CB8AC3E}">
        <p14:creationId xmlns:p14="http://schemas.microsoft.com/office/powerpoint/2010/main" xmlns="" val="274536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DFS -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Goal</a:t>
            </a:r>
            <a:r>
              <a:rPr lang="en-US" i="1" dirty="0"/>
              <a:t>: </a:t>
            </a:r>
            <a:endParaRPr lang="en-US" i="1" dirty="0" smtClean="0"/>
          </a:p>
          <a:p>
            <a:pPr lvl="1"/>
            <a:r>
              <a:rPr lang="en-US" i="1" dirty="0" smtClean="0"/>
              <a:t>To </a:t>
            </a:r>
            <a:r>
              <a:rPr lang="en-US" dirty="0" smtClean="0"/>
              <a:t>provide </a:t>
            </a:r>
            <a:r>
              <a:rPr lang="en-US" dirty="0"/>
              <a:t>common </a:t>
            </a:r>
            <a:r>
              <a:rPr lang="en-US" b="1" dirty="0"/>
              <a:t>view of centralized file system, but distributed implementation</a:t>
            </a:r>
            <a:r>
              <a:rPr lang="en-US" dirty="0"/>
              <a:t>.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/>
              <a:t>Ability to open &amp; update </a:t>
            </a:r>
            <a:r>
              <a:rPr lang="en-US" i="1" dirty="0"/>
              <a:t>any </a:t>
            </a:r>
            <a:r>
              <a:rPr lang="en-US" dirty="0"/>
              <a:t>file on any machine on network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Handle all synchronization </a:t>
            </a:r>
            <a:r>
              <a:rPr lang="en-US" dirty="0"/>
              <a:t>issues and capabilities of shared local files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Thus, the goal is to </a:t>
            </a:r>
            <a:r>
              <a:rPr lang="en-US" b="1" dirty="0" smtClean="0"/>
              <a:t>manage a </a:t>
            </a:r>
            <a:r>
              <a:rPr lang="en-US" b="1" dirty="0"/>
              <a:t>set of dispersed storage </a:t>
            </a:r>
            <a:r>
              <a:rPr lang="en-US" b="1" dirty="0" smtClean="0"/>
              <a:t>devices to look &amp; work like one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52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DFS -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Basically only two:</a:t>
            </a:r>
          </a:p>
          <a:p>
            <a:pPr lvl="1"/>
            <a:r>
              <a:rPr lang="en-US" dirty="0" smtClean="0"/>
              <a:t>access transparency, </a:t>
            </a:r>
            <a:r>
              <a:rPr lang="en-US" dirty="0"/>
              <a:t>and </a:t>
            </a:r>
            <a:endParaRPr lang="en-US" dirty="0" smtClean="0"/>
          </a:p>
          <a:p>
            <a:pPr lvl="1"/>
            <a:r>
              <a:rPr lang="en-US" dirty="0" smtClean="0"/>
              <a:t>location </a:t>
            </a:r>
            <a:r>
              <a:rPr lang="en-US" dirty="0"/>
              <a:t>transparency </a:t>
            </a:r>
          </a:p>
          <a:p>
            <a:endParaRPr lang="en-US" dirty="0" smtClean="0"/>
          </a:p>
          <a:p>
            <a:r>
              <a:rPr lang="en-US" dirty="0" smtClean="0"/>
              <a:t>However, other requirements have become mandatory;</a:t>
            </a:r>
          </a:p>
          <a:p>
            <a:pPr lvl="1"/>
            <a:r>
              <a:rPr lang="en-US" dirty="0" smtClean="0"/>
              <a:t>performance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scalability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concurrency </a:t>
            </a:r>
            <a:r>
              <a:rPr lang="en-US" dirty="0"/>
              <a:t>control, </a:t>
            </a:r>
            <a:endParaRPr lang="en-US" dirty="0" smtClean="0"/>
          </a:p>
          <a:p>
            <a:pPr lvl="1"/>
            <a:r>
              <a:rPr lang="en-US" dirty="0" smtClean="0"/>
              <a:t>fault tolerance, </a:t>
            </a:r>
            <a:r>
              <a:rPr lang="en-US" dirty="0"/>
              <a:t>and </a:t>
            </a:r>
            <a:endParaRPr lang="en-US" dirty="0" smtClean="0"/>
          </a:p>
          <a:p>
            <a:pPr lvl="1"/>
            <a:r>
              <a:rPr lang="en-US" dirty="0" smtClean="0"/>
              <a:t>security 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157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Ho-</a:t>
            </a:r>
            <a:r>
              <a:rPr lang="en-US" dirty="0" err="1" smtClean="0"/>
              <a:t>Ramamoorthy</a:t>
            </a:r>
            <a:r>
              <a:rPr lang="en-US" dirty="0" smtClean="0"/>
              <a:t> Phase-1 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Each node has 2 tables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Resource table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Resources locked by or waited on by </a:t>
            </a:r>
            <a:r>
              <a:rPr lang="en-US" dirty="0" smtClean="0"/>
              <a:t>processes.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Process table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Processes that </a:t>
            </a:r>
            <a:r>
              <a:rPr lang="en-US" dirty="0"/>
              <a:t>have locked or are waiting for  resources.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Coordinator </a:t>
            </a:r>
            <a:r>
              <a:rPr lang="en-US" dirty="0"/>
              <a:t>periodically collects these tables from each site.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Coordinator constructs </a:t>
            </a:r>
            <a:r>
              <a:rPr lang="en-US" dirty="0"/>
              <a:t>a WFG from </a:t>
            </a:r>
            <a:r>
              <a:rPr lang="en-US" dirty="0" smtClean="0"/>
              <a:t>processes common </a:t>
            </a:r>
            <a:r>
              <a:rPr lang="en-US" dirty="0"/>
              <a:t>to both the tables.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No cycle, no </a:t>
            </a:r>
            <a:r>
              <a:rPr lang="en-US" dirty="0" smtClean="0"/>
              <a:t>deadlock.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A cycle means a deadlock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10162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5173" y="381001"/>
            <a:ext cx="9186415" cy="6227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ular Callout 4"/>
          <p:cNvSpPr/>
          <p:nvPr/>
        </p:nvSpPr>
        <p:spPr>
          <a:xfrm>
            <a:off x="8763000" y="762000"/>
            <a:ext cx="1447800" cy="990600"/>
          </a:xfrm>
          <a:prstGeom prst="wedgeRectCallout">
            <a:avLst>
              <a:gd name="adj1" fmla="val -111914"/>
              <a:gd name="adj2" fmla="val 465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Client Computer</a:t>
            </a:r>
          </a:p>
        </p:txBody>
      </p:sp>
      <p:sp>
        <p:nvSpPr>
          <p:cNvPr id="8" name="Rectangular Callout 7"/>
          <p:cNvSpPr/>
          <p:nvPr/>
        </p:nvSpPr>
        <p:spPr>
          <a:xfrm>
            <a:off x="5029200" y="5410201"/>
            <a:ext cx="1447800" cy="408589"/>
          </a:xfrm>
          <a:prstGeom prst="wedgeRectCallout">
            <a:avLst>
              <a:gd name="adj1" fmla="val -68357"/>
              <a:gd name="adj2" fmla="val 1293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Server 2</a:t>
            </a:r>
          </a:p>
        </p:txBody>
      </p:sp>
      <p:sp>
        <p:nvSpPr>
          <p:cNvPr id="10" name="Rectangular Callout 9"/>
          <p:cNvSpPr/>
          <p:nvPr/>
        </p:nvSpPr>
        <p:spPr>
          <a:xfrm>
            <a:off x="1828800" y="5410201"/>
            <a:ext cx="1447800" cy="408589"/>
          </a:xfrm>
          <a:prstGeom prst="wedgeRectCallout">
            <a:avLst>
              <a:gd name="adj1" fmla="val -68357"/>
              <a:gd name="adj2" fmla="val 1293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Server 1</a:t>
            </a:r>
          </a:p>
        </p:txBody>
      </p:sp>
      <p:sp>
        <p:nvSpPr>
          <p:cNvPr id="11" name="Rectangular Callout 10"/>
          <p:cNvSpPr/>
          <p:nvPr/>
        </p:nvSpPr>
        <p:spPr>
          <a:xfrm>
            <a:off x="8267700" y="5154012"/>
            <a:ext cx="1447800" cy="408589"/>
          </a:xfrm>
          <a:prstGeom prst="wedgeRectCallout">
            <a:avLst>
              <a:gd name="adj1" fmla="val -68357"/>
              <a:gd name="adj2" fmla="val 1293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Server 3</a:t>
            </a:r>
          </a:p>
        </p:txBody>
      </p:sp>
      <p:sp>
        <p:nvSpPr>
          <p:cNvPr id="6" name="Explosion 2 5"/>
          <p:cNvSpPr/>
          <p:nvPr/>
        </p:nvSpPr>
        <p:spPr>
          <a:xfrm>
            <a:off x="3162300" y="3352801"/>
            <a:ext cx="5981700" cy="341848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Servers may be running 3 different concrete file systems (FAT, ext4, LFS) on top of which DFS runs</a:t>
            </a:r>
          </a:p>
        </p:txBody>
      </p:sp>
    </p:spTree>
    <p:extLst>
      <p:ext uri="{BB962C8B-B14F-4D97-AF65-F5344CB8AC3E}">
        <p14:creationId xmlns:p14="http://schemas.microsoft.com/office/powerpoint/2010/main" xmlns="" val="74244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naming?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3 schemes:</a:t>
            </a:r>
          </a:p>
          <a:p>
            <a:endParaRPr lang="en-US" dirty="0" smtClean="0"/>
          </a:p>
          <a:p>
            <a:r>
              <a:rPr lang="en-US" dirty="0">
                <a:cs typeface="Times New Roman" pitchFamily="18" charset="0"/>
              </a:rPr>
              <a:t>combination of host and local </a:t>
            </a:r>
            <a:r>
              <a:rPr lang="en-US" dirty="0" smtClean="0">
                <a:cs typeface="Times New Roman" pitchFamily="18" charset="0"/>
              </a:rPr>
              <a:t>name</a:t>
            </a:r>
          </a:p>
          <a:p>
            <a:pPr lvl="1" algn="just">
              <a:lnSpc>
                <a:spcPct val="90000"/>
              </a:lnSpc>
            </a:pPr>
            <a:r>
              <a:rPr lang="en-US" dirty="0">
                <a:cs typeface="Times New Roman" pitchFamily="18" charset="0"/>
              </a:rPr>
              <a:t>guarantees a unique </a:t>
            </a:r>
            <a:r>
              <a:rPr lang="en-US" dirty="0" smtClean="0">
                <a:cs typeface="Times New Roman" pitchFamily="18" charset="0"/>
              </a:rPr>
              <a:t>name</a:t>
            </a:r>
          </a:p>
          <a:p>
            <a:pPr lvl="1" algn="just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But </a:t>
            </a:r>
            <a:r>
              <a:rPr lang="en-US" b="1" dirty="0" smtClean="0">
                <a:cs typeface="Times New Roman" pitchFamily="18" charset="0"/>
              </a:rPr>
              <a:t>NOT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location transparent </a:t>
            </a:r>
            <a:r>
              <a:rPr lang="en-US" dirty="0" smtClean="0">
                <a:cs typeface="Times New Roman" pitchFamily="18" charset="0"/>
              </a:rPr>
              <a:t>&amp; location </a:t>
            </a:r>
            <a:r>
              <a:rPr lang="en-US" dirty="0">
                <a:cs typeface="Times New Roman" pitchFamily="18" charset="0"/>
              </a:rPr>
              <a:t>independent. </a:t>
            </a:r>
          </a:p>
          <a:p>
            <a:pPr lvl="1" algn="just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DFS </a:t>
            </a:r>
            <a:r>
              <a:rPr lang="en-US" dirty="0">
                <a:cs typeface="Times New Roman" pitchFamily="18" charset="0"/>
              </a:rPr>
              <a:t>is a loose collection of independent file systems</a:t>
            </a:r>
            <a:r>
              <a:rPr lang="en-US" dirty="0" smtClean="0">
                <a:cs typeface="Times New Roman" pitchFamily="18" charset="0"/>
              </a:rPr>
              <a:t>.</a:t>
            </a:r>
          </a:p>
          <a:p>
            <a:pPr lvl="1" algn="just">
              <a:lnSpc>
                <a:spcPct val="90000"/>
              </a:lnSpc>
            </a:pPr>
            <a:r>
              <a:rPr lang="en-US" dirty="0" smtClean="0"/>
              <a:t>E.g. Windows </a:t>
            </a:r>
            <a:r>
              <a:rPr lang="en-US" i="1" dirty="0"/>
              <a:t>Network</a:t>
            </a:r>
          </a:p>
          <a:p>
            <a:pPr lvl="1" algn="just">
              <a:lnSpc>
                <a:spcPct val="90000"/>
              </a:lnSpc>
            </a:pPr>
            <a:endParaRPr lang="en-US" i="1" dirty="0" smtClean="0"/>
          </a:p>
          <a:p>
            <a:endParaRPr lang="en-US" i="1" dirty="0" smtClean="0"/>
          </a:p>
          <a:p>
            <a:r>
              <a:rPr lang="en-US" i="1" dirty="0" smtClean="0"/>
              <a:t>Mount </a:t>
            </a:r>
            <a:r>
              <a:rPr lang="en-US" dirty="0"/>
              <a:t>remote directories to local </a:t>
            </a:r>
            <a:r>
              <a:rPr lang="en-US" dirty="0" smtClean="0"/>
              <a:t>directories</a:t>
            </a:r>
          </a:p>
          <a:p>
            <a:pPr lvl="1"/>
            <a:r>
              <a:rPr lang="en-US" i="1" dirty="0" smtClean="0"/>
              <a:t>Coherent directory structure &amp; location independent</a:t>
            </a:r>
          </a:p>
          <a:p>
            <a:pPr lvl="1"/>
            <a:r>
              <a:rPr lang="en-US" dirty="0" smtClean="0"/>
              <a:t>E.g. Unix/Linux </a:t>
            </a:r>
            <a:r>
              <a:rPr lang="en-US" dirty="0"/>
              <a:t>with NFS; Windows with mapped </a:t>
            </a:r>
            <a:r>
              <a:rPr lang="en-US" dirty="0" smtClean="0"/>
              <a:t>drives</a:t>
            </a:r>
          </a:p>
          <a:p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Total </a:t>
            </a:r>
            <a:r>
              <a:rPr lang="en-US" dirty="0"/>
              <a:t>integration of component file systems.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single global name structure spans all the files in </a:t>
            </a:r>
            <a:r>
              <a:rPr lang="en-US" dirty="0" smtClean="0"/>
              <a:t>the system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86185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Comparison</a:t>
            </a:r>
            <a:endParaRPr lang="en-US" dirty="0"/>
          </a:p>
        </p:txBody>
      </p:sp>
      <p:sp>
        <p:nvSpPr>
          <p:cNvPr id="5" name="Rectangle 130"/>
          <p:cNvSpPr>
            <a:spLocks noChangeArrowheads="1"/>
          </p:cNvSpPr>
          <p:nvPr/>
        </p:nvSpPr>
        <p:spPr bwMode="auto">
          <a:xfrm>
            <a:off x="4267201" y="2081412"/>
            <a:ext cx="65081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600" i="1" dirty="0">
                <a:solidFill>
                  <a:srgbClr val="000000"/>
                </a:solidFill>
                <a:latin typeface="Times" charset="0"/>
              </a:rPr>
              <a:t>Sharing</a:t>
            </a:r>
            <a:endParaRPr lang="en-GB" sz="2400" dirty="0">
              <a:solidFill>
                <a:prstClr val="black"/>
              </a:solidFill>
              <a:latin typeface="Times" charset="0"/>
            </a:endParaRPr>
          </a:p>
        </p:txBody>
      </p:sp>
      <p:sp>
        <p:nvSpPr>
          <p:cNvPr id="6" name="Rectangle 131"/>
          <p:cNvSpPr>
            <a:spLocks noChangeArrowheads="1"/>
          </p:cNvSpPr>
          <p:nvPr/>
        </p:nvSpPr>
        <p:spPr bwMode="auto">
          <a:xfrm>
            <a:off x="5181600" y="2081412"/>
            <a:ext cx="94897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600" i="1" dirty="0">
                <a:solidFill>
                  <a:srgbClr val="000000"/>
                </a:solidFill>
                <a:latin typeface="Times" charset="0"/>
              </a:rPr>
              <a:t>Persistence</a:t>
            </a:r>
            <a:endParaRPr lang="en-GB" sz="2400" dirty="0">
              <a:solidFill>
                <a:prstClr val="black"/>
              </a:solidFill>
              <a:latin typeface="Times" charset="0"/>
            </a:endParaRPr>
          </a:p>
        </p:txBody>
      </p:sp>
      <p:sp>
        <p:nvSpPr>
          <p:cNvPr id="8" name="Rectangle 133"/>
          <p:cNvSpPr>
            <a:spLocks noChangeArrowheads="1"/>
          </p:cNvSpPr>
          <p:nvPr/>
        </p:nvSpPr>
        <p:spPr bwMode="auto">
          <a:xfrm>
            <a:off x="6270627" y="2081412"/>
            <a:ext cx="93775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600" i="1">
                <a:solidFill>
                  <a:srgbClr val="000000"/>
                </a:solidFill>
                <a:latin typeface="Times" charset="0"/>
              </a:rPr>
              <a:t>Distributed</a:t>
            </a:r>
            <a:endParaRPr lang="en-GB" sz="2400">
              <a:solidFill>
                <a:prstClr val="black"/>
              </a:solidFill>
              <a:latin typeface="Times" charset="0"/>
            </a:endParaRPr>
          </a:p>
        </p:txBody>
      </p:sp>
      <p:sp>
        <p:nvSpPr>
          <p:cNvPr id="9" name="Rectangle 134"/>
          <p:cNvSpPr>
            <a:spLocks noChangeArrowheads="1"/>
          </p:cNvSpPr>
          <p:nvPr/>
        </p:nvSpPr>
        <p:spPr bwMode="auto">
          <a:xfrm>
            <a:off x="6270627" y="2268277"/>
            <a:ext cx="119301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600" i="1">
                <a:solidFill>
                  <a:srgbClr val="000000"/>
                </a:solidFill>
                <a:latin typeface="Times" charset="0"/>
              </a:rPr>
              <a:t>cache/replicas</a:t>
            </a:r>
            <a:endParaRPr lang="en-GB" sz="2400">
              <a:solidFill>
                <a:prstClr val="black"/>
              </a:solidFill>
              <a:latin typeface="Times" charset="0"/>
            </a:endParaRPr>
          </a:p>
        </p:txBody>
      </p:sp>
      <p:sp>
        <p:nvSpPr>
          <p:cNvPr id="10" name="Rectangle 135"/>
          <p:cNvSpPr>
            <a:spLocks noChangeArrowheads="1"/>
          </p:cNvSpPr>
          <p:nvPr/>
        </p:nvSpPr>
        <p:spPr bwMode="auto">
          <a:xfrm>
            <a:off x="7610476" y="2081412"/>
            <a:ext cx="99386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600" i="1">
                <a:solidFill>
                  <a:srgbClr val="000000"/>
                </a:solidFill>
                <a:latin typeface="Times" charset="0"/>
              </a:rPr>
              <a:t>Consistency</a:t>
            </a:r>
            <a:endParaRPr lang="en-GB" sz="2400">
              <a:solidFill>
                <a:prstClr val="black"/>
              </a:solidFill>
              <a:latin typeface="Times" charset="0"/>
            </a:endParaRPr>
          </a:p>
        </p:txBody>
      </p:sp>
      <p:sp>
        <p:nvSpPr>
          <p:cNvPr id="11" name="Rectangle 136"/>
          <p:cNvSpPr>
            <a:spLocks noChangeArrowheads="1"/>
          </p:cNvSpPr>
          <p:nvPr/>
        </p:nvSpPr>
        <p:spPr bwMode="auto">
          <a:xfrm>
            <a:off x="7610477" y="2268277"/>
            <a:ext cx="104996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600" i="1">
                <a:solidFill>
                  <a:srgbClr val="000000"/>
                </a:solidFill>
                <a:latin typeface="Times" charset="0"/>
              </a:rPr>
              <a:t>maintenance</a:t>
            </a:r>
            <a:endParaRPr lang="en-GB" sz="2400">
              <a:solidFill>
                <a:prstClr val="black"/>
              </a:solidFill>
              <a:latin typeface="Times" charset="0"/>
            </a:endParaRPr>
          </a:p>
        </p:txBody>
      </p:sp>
      <p:sp>
        <p:nvSpPr>
          <p:cNvPr id="12" name="Rectangle 137"/>
          <p:cNvSpPr>
            <a:spLocks noChangeArrowheads="1"/>
          </p:cNvSpPr>
          <p:nvPr/>
        </p:nvSpPr>
        <p:spPr bwMode="auto">
          <a:xfrm>
            <a:off x="8801102" y="2081412"/>
            <a:ext cx="71814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600" i="1">
                <a:solidFill>
                  <a:srgbClr val="000000"/>
                </a:solidFill>
                <a:latin typeface="Times" charset="0"/>
              </a:rPr>
              <a:t>Example</a:t>
            </a:r>
            <a:endParaRPr lang="en-GB" sz="2400">
              <a:solidFill>
                <a:prstClr val="black"/>
              </a:solidFill>
              <a:latin typeface="Times" charset="0"/>
            </a:endParaRPr>
          </a:p>
        </p:txBody>
      </p:sp>
      <p:sp>
        <p:nvSpPr>
          <p:cNvPr id="13" name="Rectangle 138"/>
          <p:cNvSpPr>
            <a:spLocks noChangeArrowheads="1"/>
          </p:cNvSpPr>
          <p:nvPr/>
        </p:nvSpPr>
        <p:spPr bwMode="auto">
          <a:xfrm>
            <a:off x="1951038" y="2642009"/>
            <a:ext cx="117179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600">
                <a:solidFill>
                  <a:srgbClr val="000000"/>
                </a:solidFill>
                <a:latin typeface="Times" charset="0"/>
              </a:rPr>
              <a:t>Main memory</a:t>
            </a:r>
            <a:endParaRPr lang="en-GB" sz="2400">
              <a:solidFill>
                <a:prstClr val="black"/>
              </a:solidFill>
              <a:latin typeface="Times" charset="0"/>
            </a:endParaRPr>
          </a:p>
        </p:txBody>
      </p:sp>
      <p:sp>
        <p:nvSpPr>
          <p:cNvPr id="14" name="Rectangle 139"/>
          <p:cNvSpPr>
            <a:spLocks noChangeArrowheads="1"/>
          </p:cNvSpPr>
          <p:nvPr/>
        </p:nvSpPr>
        <p:spPr bwMode="auto">
          <a:xfrm>
            <a:off x="8801101" y="2699185"/>
            <a:ext cx="46647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600">
                <a:solidFill>
                  <a:srgbClr val="000000"/>
                </a:solidFill>
                <a:latin typeface="Times" charset="0"/>
              </a:rPr>
              <a:t>RAM</a:t>
            </a:r>
            <a:endParaRPr lang="en-GB" sz="2400">
              <a:solidFill>
                <a:prstClr val="black"/>
              </a:solidFill>
              <a:latin typeface="Times" charset="0"/>
            </a:endParaRPr>
          </a:p>
        </p:txBody>
      </p:sp>
      <p:sp>
        <p:nvSpPr>
          <p:cNvPr id="15" name="Rectangle 140"/>
          <p:cNvSpPr>
            <a:spLocks noChangeArrowheads="1"/>
          </p:cNvSpPr>
          <p:nvPr/>
        </p:nvSpPr>
        <p:spPr bwMode="auto">
          <a:xfrm>
            <a:off x="1951039" y="3033870"/>
            <a:ext cx="94416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600" dirty="0">
                <a:solidFill>
                  <a:srgbClr val="000000"/>
                </a:solidFill>
                <a:latin typeface="Times" charset="0"/>
              </a:rPr>
              <a:t>File system</a:t>
            </a:r>
            <a:endParaRPr lang="en-GB" sz="2400" dirty="0">
              <a:solidFill>
                <a:prstClr val="black"/>
              </a:solidFill>
              <a:latin typeface="Times" charset="0"/>
            </a:endParaRPr>
          </a:p>
        </p:txBody>
      </p:sp>
      <p:sp>
        <p:nvSpPr>
          <p:cNvPr id="16" name="Rectangle 141"/>
          <p:cNvSpPr>
            <a:spLocks noChangeArrowheads="1"/>
          </p:cNvSpPr>
          <p:nvPr/>
        </p:nvSpPr>
        <p:spPr bwMode="auto">
          <a:xfrm>
            <a:off x="8801101" y="3033870"/>
            <a:ext cx="1447800" cy="244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600">
                <a:solidFill>
                  <a:srgbClr val="000000"/>
                </a:solidFill>
                <a:latin typeface="Times" charset="0"/>
              </a:rPr>
              <a:t>UNIX file system</a:t>
            </a:r>
            <a:endParaRPr lang="en-GB" sz="2400">
              <a:solidFill>
                <a:prstClr val="black"/>
              </a:solidFill>
              <a:latin typeface="Times" charset="0"/>
            </a:endParaRPr>
          </a:p>
        </p:txBody>
      </p:sp>
      <p:sp>
        <p:nvSpPr>
          <p:cNvPr id="17" name="Rectangle 142"/>
          <p:cNvSpPr>
            <a:spLocks noChangeArrowheads="1"/>
          </p:cNvSpPr>
          <p:nvPr/>
        </p:nvSpPr>
        <p:spPr bwMode="auto">
          <a:xfrm>
            <a:off x="1951039" y="3351821"/>
            <a:ext cx="187711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600">
                <a:solidFill>
                  <a:srgbClr val="000000"/>
                </a:solidFill>
                <a:latin typeface="Times" charset="0"/>
              </a:rPr>
              <a:t>Distributed file system</a:t>
            </a:r>
            <a:endParaRPr lang="en-GB" sz="2400">
              <a:solidFill>
                <a:prstClr val="black"/>
              </a:solidFill>
              <a:latin typeface="Times" charset="0"/>
            </a:endParaRPr>
          </a:p>
        </p:txBody>
      </p:sp>
      <p:sp>
        <p:nvSpPr>
          <p:cNvPr id="18" name="Rectangle 143"/>
          <p:cNvSpPr>
            <a:spLocks noChangeArrowheads="1"/>
          </p:cNvSpPr>
          <p:nvPr/>
        </p:nvSpPr>
        <p:spPr bwMode="auto">
          <a:xfrm>
            <a:off x="8801102" y="3351821"/>
            <a:ext cx="74539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600">
                <a:solidFill>
                  <a:srgbClr val="000000"/>
                </a:solidFill>
                <a:latin typeface="Times" charset="0"/>
              </a:rPr>
              <a:t>Sun NFS</a:t>
            </a:r>
            <a:endParaRPr lang="en-GB" sz="2400">
              <a:solidFill>
                <a:prstClr val="black"/>
              </a:solidFill>
              <a:latin typeface="Times" charset="0"/>
            </a:endParaRPr>
          </a:p>
        </p:txBody>
      </p:sp>
      <p:sp>
        <p:nvSpPr>
          <p:cNvPr id="19" name="Rectangle 144"/>
          <p:cNvSpPr>
            <a:spLocks noChangeArrowheads="1"/>
          </p:cNvSpPr>
          <p:nvPr/>
        </p:nvSpPr>
        <p:spPr bwMode="auto">
          <a:xfrm>
            <a:off x="1951038" y="3706029"/>
            <a:ext cx="3715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600">
                <a:solidFill>
                  <a:srgbClr val="000000"/>
                </a:solidFill>
                <a:latin typeface="Times" charset="0"/>
              </a:rPr>
              <a:t>Web</a:t>
            </a:r>
            <a:endParaRPr lang="en-GB" sz="2400">
              <a:solidFill>
                <a:prstClr val="black"/>
              </a:solidFill>
              <a:latin typeface="Times" charset="0"/>
            </a:endParaRPr>
          </a:p>
        </p:txBody>
      </p:sp>
      <p:sp>
        <p:nvSpPr>
          <p:cNvPr id="20" name="Rectangle 145"/>
          <p:cNvSpPr>
            <a:spLocks noChangeArrowheads="1"/>
          </p:cNvSpPr>
          <p:nvPr/>
        </p:nvSpPr>
        <p:spPr bwMode="auto">
          <a:xfrm>
            <a:off x="8801102" y="3632119"/>
            <a:ext cx="9261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600">
                <a:solidFill>
                  <a:srgbClr val="000000"/>
                </a:solidFill>
                <a:latin typeface="Times" charset="0"/>
              </a:rPr>
              <a:t>Web server</a:t>
            </a:r>
            <a:endParaRPr lang="en-GB" sz="2400">
              <a:solidFill>
                <a:prstClr val="black"/>
              </a:solidFill>
              <a:latin typeface="Times" charset="0"/>
            </a:endParaRPr>
          </a:p>
        </p:txBody>
      </p:sp>
      <p:grpSp>
        <p:nvGrpSpPr>
          <p:cNvPr id="31" name="Group 156"/>
          <p:cNvGrpSpPr>
            <a:grpSpLocks/>
          </p:cNvGrpSpPr>
          <p:nvPr/>
        </p:nvGrpSpPr>
        <p:grpSpPr bwMode="auto">
          <a:xfrm>
            <a:off x="4495800" y="2747992"/>
            <a:ext cx="127000" cy="111562"/>
            <a:chOff x="2130" y="1700"/>
            <a:chExt cx="80" cy="80"/>
          </a:xfrm>
        </p:grpSpPr>
        <p:sp>
          <p:nvSpPr>
            <p:cNvPr id="119" name="Line 157"/>
            <p:cNvSpPr>
              <a:spLocks noChangeShapeType="1"/>
            </p:cNvSpPr>
            <p:nvPr/>
          </p:nvSpPr>
          <p:spPr bwMode="auto">
            <a:xfrm>
              <a:off x="2130" y="1700"/>
              <a:ext cx="80" cy="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0" name="Line 158"/>
            <p:cNvSpPr>
              <a:spLocks noChangeShapeType="1"/>
            </p:cNvSpPr>
            <p:nvPr/>
          </p:nvSpPr>
          <p:spPr bwMode="auto">
            <a:xfrm rot="5400000">
              <a:off x="2130" y="1700"/>
              <a:ext cx="80" cy="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2" name="Group 159"/>
          <p:cNvGrpSpPr>
            <a:grpSpLocks/>
          </p:cNvGrpSpPr>
          <p:nvPr/>
        </p:nvGrpSpPr>
        <p:grpSpPr bwMode="auto">
          <a:xfrm>
            <a:off x="5689601" y="2739625"/>
            <a:ext cx="127000" cy="111562"/>
            <a:chOff x="2130" y="1700"/>
            <a:chExt cx="80" cy="80"/>
          </a:xfrm>
        </p:grpSpPr>
        <p:sp>
          <p:nvSpPr>
            <p:cNvPr id="117" name="Line 160"/>
            <p:cNvSpPr>
              <a:spLocks noChangeShapeType="1"/>
            </p:cNvSpPr>
            <p:nvPr/>
          </p:nvSpPr>
          <p:spPr bwMode="auto">
            <a:xfrm>
              <a:off x="2130" y="1700"/>
              <a:ext cx="80" cy="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8" name="Line 161"/>
            <p:cNvSpPr>
              <a:spLocks noChangeShapeType="1"/>
            </p:cNvSpPr>
            <p:nvPr/>
          </p:nvSpPr>
          <p:spPr bwMode="auto">
            <a:xfrm rot="5400000">
              <a:off x="2130" y="1700"/>
              <a:ext cx="80" cy="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3" name="Group 162"/>
          <p:cNvGrpSpPr>
            <a:grpSpLocks/>
          </p:cNvGrpSpPr>
          <p:nvPr/>
        </p:nvGrpSpPr>
        <p:grpSpPr bwMode="auto">
          <a:xfrm>
            <a:off x="6624638" y="2731258"/>
            <a:ext cx="127000" cy="111562"/>
            <a:chOff x="2130" y="1700"/>
            <a:chExt cx="80" cy="80"/>
          </a:xfrm>
        </p:grpSpPr>
        <p:sp>
          <p:nvSpPr>
            <p:cNvPr id="115" name="Line 163"/>
            <p:cNvSpPr>
              <a:spLocks noChangeShapeType="1"/>
            </p:cNvSpPr>
            <p:nvPr/>
          </p:nvSpPr>
          <p:spPr bwMode="auto">
            <a:xfrm>
              <a:off x="2130" y="1700"/>
              <a:ext cx="80" cy="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6" name="Line 164"/>
            <p:cNvSpPr>
              <a:spLocks noChangeShapeType="1"/>
            </p:cNvSpPr>
            <p:nvPr/>
          </p:nvSpPr>
          <p:spPr bwMode="auto">
            <a:xfrm rot="5400000">
              <a:off x="2130" y="1700"/>
              <a:ext cx="80" cy="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4" name="Group 165"/>
          <p:cNvGrpSpPr>
            <a:grpSpLocks/>
          </p:cNvGrpSpPr>
          <p:nvPr/>
        </p:nvGrpSpPr>
        <p:grpSpPr bwMode="auto">
          <a:xfrm>
            <a:off x="4508500" y="3077099"/>
            <a:ext cx="127000" cy="111562"/>
            <a:chOff x="2130" y="1700"/>
            <a:chExt cx="80" cy="80"/>
          </a:xfrm>
        </p:grpSpPr>
        <p:sp>
          <p:nvSpPr>
            <p:cNvPr id="113" name="Line 166"/>
            <p:cNvSpPr>
              <a:spLocks noChangeShapeType="1"/>
            </p:cNvSpPr>
            <p:nvPr/>
          </p:nvSpPr>
          <p:spPr bwMode="auto">
            <a:xfrm>
              <a:off x="2130" y="1700"/>
              <a:ext cx="80" cy="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4" name="Line 167"/>
            <p:cNvSpPr>
              <a:spLocks noChangeShapeType="1"/>
            </p:cNvSpPr>
            <p:nvPr/>
          </p:nvSpPr>
          <p:spPr bwMode="auto">
            <a:xfrm rot="5400000">
              <a:off x="2130" y="1700"/>
              <a:ext cx="80" cy="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5" name="Group 168"/>
          <p:cNvGrpSpPr>
            <a:grpSpLocks/>
          </p:cNvGrpSpPr>
          <p:nvPr/>
        </p:nvGrpSpPr>
        <p:grpSpPr bwMode="auto">
          <a:xfrm>
            <a:off x="5683251" y="3063154"/>
            <a:ext cx="127000" cy="117140"/>
            <a:chOff x="2645" y="1926"/>
            <a:chExt cx="80" cy="84"/>
          </a:xfrm>
        </p:grpSpPr>
        <p:sp>
          <p:nvSpPr>
            <p:cNvPr id="111" name="Line 169"/>
            <p:cNvSpPr>
              <a:spLocks noChangeShapeType="1"/>
            </p:cNvSpPr>
            <p:nvPr/>
          </p:nvSpPr>
          <p:spPr bwMode="auto">
            <a:xfrm>
              <a:off x="2645" y="1978"/>
              <a:ext cx="8" cy="24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2" name="Line 170"/>
            <p:cNvSpPr>
              <a:spLocks noChangeShapeType="1"/>
            </p:cNvSpPr>
            <p:nvPr/>
          </p:nvSpPr>
          <p:spPr bwMode="auto">
            <a:xfrm rot="5400000">
              <a:off x="2649" y="1934"/>
              <a:ext cx="84" cy="68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6" name="Group 171"/>
          <p:cNvGrpSpPr>
            <a:grpSpLocks/>
          </p:cNvGrpSpPr>
          <p:nvPr/>
        </p:nvGrpSpPr>
        <p:grpSpPr bwMode="auto">
          <a:xfrm>
            <a:off x="6637338" y="3060365"/>
            <a:ext cx="127000" cy="111562"/>
            <a:chOff x="2130" y="1700"/>
            <a:chExt cx="80" cy="80"/>
          </a:xfrm>
        </p:grpSpPr>
        <p:sp>
          <p:nvSpPr>
            <p:cNvPr id="109" name="Line 172"/>
            <p:cNvSpPr>
              <a:spLocks noChangeShapeType="1"/>
            </p:cNvSpPr>
            <p:nvPr/>
          </p:nvSpPr>
          <p:spPr bwMode="auto">
            <a:xfrm>
              <a:off x="2130" y="1700"/>
              <a:ext cx="80" cy="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0" name="Line 173"/>
            <p:cNvSpPr>
              <a:spLocks noChangeShapeType="1"/>
            </p:cNvSpPr>
            <p:nvPr/>
          </p:nvSpPr>
          <p:spPr bwMode="auto">
            <a:xfrm rot="5400000">
              <a:off x="2130" y="1700"/>
              <a:ext cx="80" cy="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7" name="Group 174"/>
          <p:cNvGrpSpPr>
            <a:grpSpLocks/>
          </p:cNvGrpSpPr>
          <p:nvPr/>
        </p:nvGrpSpPr>
        <p:grpSpPr bwMode="auto">
          <a:xfrm>
            <a:off x="5689601" y="3392261"/>
            <a:ext cx="127000" cy="117140"/>
            <a:chOff x="2645" y="1926"/>
            <a:chExt cx="80" cy="84"/>
          </a:xfrm>
        </p:grpSpPr>
        <p:sp>
          <p:nvSpPr>
            <p:cNvPr id="107" name="Line 175"/>
            <p:cNvSpPr>
              <a:spLocks noChangeShapeType="1"/>
            </p:cNvSpPr>
            <p:nvPr/>
          </p:nvSpPr>
          <p:spPr bwMode="auto">
            <a:xfrm>
              <a:off x="2645" y="1978"/>
              <a:ext cx="8" cy="24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8" name="Line 176"/>
            <p:cNvSpPr>
              <a:spLocks noChangeShapeType="1"/>
            </p:cNvSpPr>
            <p:nvPr/>
          </p:nvSpPr>
          <p:spPr bwMode="auto">
            <a:xfrm rot="5400000">
              <a:off x="2649" y="1934"/>
              <a:ext cx="84" cy="68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oup 177"/>
          <p:cNvGrpSpPr>
            <a:grpSpLocks/>
          </p:cNvGrpSpPr>
          <p:nvPr/>
        </p:nvGrpSpPr>
        <p:grpSpPr bwMode="auto">
          <a:xfrm>
            <a:off x="4506913" y="3397839"/>
            <a:ext cx="127000" cy="117140"/>
            <a:chOff x="2645" y="1926"/>
            <a:chExt cx="80" cy="84"/>
          </a:xfrm>
        </p:grpSpPr>
        <p:sp>
          <p:nvSpPr>
            <p:cNvPr id="105" name="Line 178"/>
            <p:cNvSpPr>
              <a:spLocks noChangeShapeType="1"/>
            </p:cNvSpPr>
            <p:nvPr/>
          </p:nvSpPr>
          <p:spPr bwMode="auto">
            <a:xfrm>
              <a:off x="2645" y="1978"/>
              <a:ext cx="8" cy="24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6" name="Line 179"/>
            <p:cNvSpPr>
              <a:spLocks noChangeShapeType="1"/>
            </p:cNvSpPr>
            <p:nvPr/>
          </p:nvSpPr>
          <p:spPr bwMode="auto">
            <a:xfrm rot="5400000">
              <a:off x="2649" y="1934"/>
              <a:ext cx="84" cy="68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9" name="Group 180"/>
          <p:cNvGrpSpPr>
            <a:grpSpLocks/>
          </p:cNvGrpSpPr>
          <p:nvPr/>
        </p:nvGrpSpPr>
        <p:grpSpPr bwMode="auto">
          <a:xfrm>
            <a:off x="6619876" y="3403417"/>
            <a:ext cx="127000" cy="117140"/>
            <a:chOff x="2645" y="1926"/>
            <a:chExt cx="80" cy="84"/>
          </a:xfrm>
        </p:grpSpPr>
        <p:sp>
          <p:nvSpPr>
            <p:cNvPr id="103" name="Line 181"/>
            <p:cNvSpPr>
              <a:spLocks noChangeShapeType="1"/>
            </p:cNvSpPr>
            <p:nvPr/>
          </p:nvSpPr>
          <p:spPr bwMode="auto">
            <a:xfrm>
              <a:off x="2645" y="1978"/>
              <a:ext cx="8" cy="24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4" name="Line 182"/>
            <p:cNvSpPr>
              <a:spLocks noChangeShapeType="1"/>
            </p:cNvSpPr>
            <p:nvPr/>
          </p:nvSpPr>
          <p:spPr bwMode="auto">
            <a:xfrm rot="5400000">
              <a:off x="2649" y="1934"/>
              <a:ext cx="84" cy="68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40" name="Group 183"/>
          <p:cNvGrpSpPr>
            <a:grpSpLocks/>
          </p:cNvGrpSpPr>
          <p:nvPr/>
        </p:nvGrpSpPr>
        <p:grpSpPr bwMode="auto">
          <a:xfrm>
            <a:off x="7956551" y="3408995"/>
            <a:ext cx="127000" cy="117140"/>
            <a:chOff x="2645" y="1926"/>
            <a:chExt cx="80" cy="84"/>
          </a:xfrm>
        </p:grpSpPr>
        <p:sp>
          <p:nvSpPr>
            <p:cNvPr id="101" name="Line 184"/>
            <p:cNvSpPr>
              <a:spLocks noChangeShapeType="1"/>
            </p:cNvSpPr>
            <p:nvPr/>
          </p:nvSpPr>
          <p:spPr bwMode="auto">
            <a:xfrm>
              <a:off x="2645" y="1978"/>
              <a:ext cx="8" cy="24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2" name="Line 185"/>
            <p:cNvSpPr>
              <a:spLocks noChangeShapeType="1"/>
            </p:cNvSpPr>
            <p:nvPr/>
          </p:nvSpPr>
          <p:spPr bwMode="auto">
            <a:xfrm rot="5400000">
              <a:off x="2649" y="1934"/>
              <a:ext cx="84" cy="68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41" name="Group 186"/>
          <p:cNvGrpSpPr>
            <a:grpSpLocks/>
          </p:cNvGrpSpPr>
          <p:nvPr/>
        </p:nvGrpSpPr>
        <p:grpSpPr bwMode="auto">
          <a:xfrm>
            <a:off x="5695951" y="3743680"/>
            <a:ext cx="127000" cy="117140"/>
            <a:chOff x="2645" y="1926"/>
            <a:chExt cx="80" cy="84"/>
          </a:xfrm>
        </p:grpSpPr>
        <p:sp>
          <p:nvSpPr>
            <p:cNvPr id="99" name="Line 187"/>
            <p:cNvSpPr>
              <a:spLocks noChangeShapeType="1"/>
            </p:cNvSpPr>
            <p:nvPr/>
          </p:nvSpPr>
          <p:spPr bwMode="auto">
            <a:xfrm>
              <a:off x="2645" y="1978"/>
              <a:ext cx="8" cy="24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0" name="Line 188"/>
            <p:cNvSpPr>
              <a:spLocks noChangeShapeType="1"/>
            </p:cNvSpPr>
            <p:nvPr/>
          </p:nvSpPr>
          <p:spPr bwMode="auto">
            <a:xfrm rot="5400000">
              <a:off x="2649" y="1934"/>
              <a:ext cx="84" cy="68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42" name="Group 189"/>
          <p:cNvGrpSpPr>
            <a:grpSpLocks/>
          </p:cNvGrpSpPr>
          <p:nvPr/>
        </p:nvGrpSpPr>
        <p:grpSpPr bwMode="auto">
          <a:xfrm>
            <a:off x="4513263" y="3749258"/>
            <a:ext cx="127000" cy="117140"/>
            <a:chOff x="2645" y="1926"/>
            <a:chExt cx="80" cy="84"/>
          </a:xfrm>
        </p:grpSpPr>
        <p:sp>
          <p:nvSpPr>
            <p:cNvPr id="97" name="Line 190"/>
            <p:cNvSpPr>
              <a:spLocks noChangeShapeType="1"/>
            </p:cNvSpPr>
            <p:nvPr/>
          </p:nvSpPr>
          <p:spPr bwMode="auto">
            <a:xfrm>
              <a:off x="2645" y="1978"/>
              <a:ext cx="8" cy="24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8" name="Line 191"/>
            <p:cNvSpPr>
              <a:spLocks noChangeShapeType="1"/>
            </p:cNvSpPr>
            <p:nvPr/>
          </p:nvSpPr>
          <p:spPr bwMode="auto">
            <a:xfrm rot="5400000">
              <a:off x="2649" y="1934"/>
              <a:ext cx="84" cy="68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43" name="Group 192"/>
          <p:cNvGrpSpPr>
            <a:grpSpLocks/>
          </p:cNvGrpSpPr>
          <p:nvPr/>
        </p:nvGrpSpPr>
        <p:grpSpPr bwMode="auto">
          <a:xfrm>
            <a:off x="6626226" y="3754836"/>
            <a:ext cx="127000" cy="117140"/>
            <a:chOff x="2645" y="1926"/>
            <a:chExt cx="80" cy="84"/>
          </a:xfrm>
        </p:grpSpPr>
        <p:sp>
          <p:nvSpPr>
            <p:cNvPr id="95" name="Line 193"/>
            <p:cNvSpPr>
              <a:spLocks noChangeShapeType="1"/>
            </p:cNvSpPr>
            <p:nvPr/>
          </p:nvSpPr>
          <p:spPr bwMode="auto">
            <a:xfrm>
              <a:off x="2645" y="1978"/>
              <a:ext cx="8" cy="24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6" name="Line 194"/>
            <p:cNvSpPr>
              <a:spLocks noChangeShapeType="1"/>
            </p:cNvSpPr>
            <p:nvPr/>
          </p:nvSpPr>
          <p:spPr bwMode="auto">
            <a:xfrm rot="5400000">
              <a:off x="2649" y="1934"/>
              <a:ext cx="84" cy="68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oup 237"/>
          <p:cNvGrpSpPr>
            <a:grpSpLocks/>
          </p:cNvGrpSpPr>
          <p:nvPr/>
        </p:nvGrpSpPr>
        <p:grpSpPr bwMode="auto">
          <a:xfrm>
            <a:off x="7956551" y="3752047"/>
            <a:ext cx="127000" cy="111562"/>
            <a:chOff x="2130" y="1700"/>
            <a:chExt cx="80" cy="80"/>
          </a:xfrm>
        </p:grpSpPr>
        <p:sp>
          <p:nvSpPr>
            <p:cNvPr id="65" name="Line 238"/>
            <p:cNvSpPr>
              <a:spLocks noChangeShapeType="1"/>
            </p:cNvSpPr>
            <p:nvPr/>
          </p:nvSpPr>
          <p:spPr bwMode="auto">
            <a:xfrm>
              <a:off x="2130" y="1700"/>
              <a:ext cx="80" cy="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6" name="Line 239"/>
            <p:cNvSpPr>
              <a:spLocks noChangeShapeType="1"/>
            </p:cNvSpPr>
            <p:nvPr/>
          </p:nvSpPr>
          <p:spPr bwMode="auto">
            <a:xfrm rot="5400000">
              <a:off x="2130" y="1700"/>
              <a:ext cx="80" cy="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60" name="Rectangle 241"/>
          <p:cNvSpPr>
            <a:spLocks noChangeArrowheads="1"/>
          </p:cNvSpPr>
          <p:nvPr/>
        </p:nvSpPr>
        <p:spPr bwMode="auto">
          <a:xfrm>
            <a:off x="7969251" y="3025503"/>
            <a:ext cx="11541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>
                <a:solidFill>
                  <a:srgbClr val="FF3300"/>
                </a:solidFill>
                <a:latin typeface="Times" charset="0"/>
              </a:rPr>
              <a:t>1</a:t>
            </a:r>
          </a:p>
        </p:txBody>
      </p:sp>
      <p:sp>
        <p:nvSpPr>
          <p:cNvPr id="61" name="Rectangle 242"/>
          <p:cNvSpPr>
            <a:spLocks noChangeArrowheads="1"/>
          </p:cNvSpPr>
          <p:nvPr/>
        </p:nvSpPr>
        <p:spPr bwMode="auto">
          <a:xfrm>
            <a:off x="7969251" y="2692212"/>
            <a:ext cx="11541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>
                <a:solidFill>
                  <a:srgbClr val="FF3300"/>
                </a:solidFill>
                <a:latin typeface="Times" charset="0"/>
              </a:rPr>
              <a:t>1</a:t>
            </a:r>
          </a:p>
        </p:txBody>
      </p:sp>
      <p:sp>
        <p:nvSpPr>
          <p:cNvPr id="62" name="Line 243"/>
          <p:cNvSpPr>
            <a:spLocks noChangeShapeType="1"/>
          </p:cNvSpPr>
          <p:nvPr/>
        </p:nvSpPr>
        <p:spPr bwMode="auto">
          <a:xfrm>
            <a:off x="1900239" y="4038600"/>
            <a:ext cx="85328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3" name="Line 244"/>
          <p:cNvSpPr>
            <a:spLocks noChangeShapeType="1"/>
          </p:cNvSpPr>
          <p:nvPr/>
        </p:nvSpPr>
        <p:spPr bwMode="auto">
          <a:xfrm>
            <a:off x="1900239" y="1981005"/>
            <a:ext cx="85328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4" name="Line 245"/>
          <p:cNvSpPr>
            <a:spLocks noChangeShapeType="1"/>
          </p:cNvSpPr>
          <p:nvPr/>
        </p:nvSpPr>
        <p:spPr bwMode="auto">
          <a:xfrm>
            <a:off x="1900239" y="2538814"/>
            <a:ext cx="85328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77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file service is a specification of what the file system offers to clients.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file server is </a:t>
            </a:r>
            <a:r>
              <a:rPr lang="en-US" dirty="0" smtClean="0"/>
              <a:t>the implementation </a:t>
            </a:r>
            <a:r>
              <a:rPr lang="en-US" dirty="0"/>
              <a:t>of a file service and runs on one or more machines.</a:t>
            </a:r>
          </a:p>
        </p:txBody>
      </p:sp>
    </p:spTree>
    <p:extLst>
      <p:ext uri="{BB962C8B-B14F-4D97-AF65-F5344CB8AC3E}">
        <p14:creationId xmlns:p14="http://schemas.microsoft.com/office/powerpoint/2010/main" xmlns="" val="377894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8" name="Rectangle 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 smtClean="0"/>
              <a:t>DISTRIBUTED File Service </a:t>
            </a:r>
            <a:r>
              <a:rPr lang="en-GB" dirty="0"/>
              <a:t>R</a:t>
            </a:r>
            <a:r>
              <a:rPr lang="en-GB" dirty="0" smtClean="0"/>
              <a:t>equirements</a:t>
            </a:r>
          </a:p>
        </p:txBody>
      </p:sp>
      <p:sp>
        <p:nvSpPr>
          <p:cNvPr id="12299" name="Rectangle 27"/>
          <p:cNvSpPr>
            <a:spLocks noGrp="1" noChangeArrowheads="1"/>
          </p:cNvSpPr>
          <p:nvPr>
            <p:ph idx="1"/>
          </p:nvPr>
        </p:nvSpPr>
        <p:spPr>
          <a:xfrm>
            <a:off x="2155826" y="1828801"/>
            <a:ext cx="8054975" cy="468312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Transparency</a:t>
            </a:r>
          </a:p>
          <a:p>
            <a:r>
              <a:rPr lang="en-GB" dirty="0">
                <a:solidFill>
                  <a:schemeClr val="tx2"/>
                </a:solidFill>
              </a:rPr>
              <a:t>Concurrency</a:t>
            </a:r>
          </a:p>
          <a:p>
            <a:r>
              <a:rPr lang="en-GB" dirty="0">
                <a:solidFill>
                  <a:schemeClr val="tx2"/>
                </a:solidFill>
              </a:rPr>
              <a:t>Replication</a:t>
            </a:r>
          </a:p>
          <a:p>
            <a:r>
              <a:rPr lang="en-GB" dirty="0">
                <a:solidFill>
                  <a:schemeClr val="tx2"/>
                </a:solidFill>
              </a:rPr>
              <a:t>Heterogeneity</a:t>
            </a:r>
          </a:p>
          <a:p>
            <a:r>
              <a:rPr lang="en-GB" dirty="0">
                <a:solidFill>
                  <a:schemeClr val="tx2"/>
                </a:solidFill>
              </a:rPr>
              <a:t>Fault tolerance</a:t>
            </a:r>
          </a:p>
          <a:p>
            <a:r>
              <a:rPr lang="en-GB" dirty="0">
                <a:solidFill>
                  <a:schemeClr val="tx2"/>
                </a:solidFill>
              </a:rPr>
              <a:t>Consistency</a:t>
            </a:r>
          </a:p>
          <a:p>
            <a:r>
              <a:rPr lang="en-GB" dirty="0">
                <a:solidFill>
                  <a:schemeClr val="tx2"/>
                </a:solidFill>
              </a:rPr>
              <a:t>Security</a:t>
            </a:r>
          </a:p>
          <a:p>
            <a:r>
              <a:rPr lang="en-GB" dirty="0">
                <a:solidFill>
                  <a:schemeClr val="tx2"/>
                </a:solidFill>
              </a:rPr>
              <a:t>Efficiency</a:t>
            </a:r>
          </a:p>
        </p:txBody>
      </p:sp>
    </p:spTree>
    <p:extLst>
      <p:ext uri="{BB962C8B-B14F-4D97-AF65-F5344CB8AC3E}">
        <p14:creationId xmlns:p14="http://schemas.microsoft.com/office/powerpoint/2010/main" xmlns="" val="134243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Transparency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Access:	</a:t>
            </a:r>
            <a:endParaRPr lang="en-US" dirty="0" smtClean="0"/>
          </a:p>
          <a:p>
            <a:pPr lvl="1"/>
            <a:r>
              <a:rPr lang="en-US" dirty="0" smtClean="0"/>
              <a:t>Local/Remote </a:t>
            </a:r>
            <a:r>
              <a:rPr lang="en-US" dirty="0"/>
              <a:t>file should be accessed in </a:t>
            </a:r>
            <a:r>
              <a:rPr lang="en-US" dirty="0" smtClean="0"/>
              <a:t>the </a:t>
            </a:r>
            <a:r>
              <a:rPr lang="en-US" dirty="0"/>
              <a:t>same </a:t>
            </a:r>
            <a:r>
              <a:rPr lang="en-US" dirty="0" smtClean="0"/>
              <a:t>manner</a:t>
            </a:r>
          </a:p>
          <a:p>
            <a:pPr lvl="1"/>
            <a:endParaRPr lang="en-US" dirty="0"/>
          </a:p>
          <a:p>
            <a:r>
              <a:rPr lang="en-US" dirty="0"/>
              <a:t>Mobility:	</a:t>
            </a:r>
            <a:endParaRPr lang="en-US" dirty="0" smtClean="0"/>
          </a:p>
          <a:p>
            <a:pPr lvl="1"/>
            <a:r>
              <a:rPr lang="en-US" dirty="0" smtClean="0"/>
              <a:t>Automatic </a:t>
            </a:r>
            <a:r>
              <a:rPr lang="en-US" dirty="0"/>
              <a:t>relocation of files </a:t>
            </a:r>
            <a:r>
              <a:rPr lang="en-US" dirty="0" smtClean="0"/>
              <a:t>should be possible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Location</a:t>
            </a:r>
            <a:r>
              <a:rPr lang="en-US" dirty="0"/>
              <a:t>:	</a:t>
            </a:r>
            <a:endParaRPr lang="en-US" dirty="0" smtClean="0"/>
          </a:p>
          <a:p>
            <a:pPr lvl="1"/>
            <a:r>
              <a:rPr lang="en-US" dirty="0" smtClean="0"/>
              <a:t>Same namespace </a:t>
            </a:r>
            <a:r>
              <a:rPr lang="en-US" dirty="0"/>
              <a:t>after relocation of files</a:t>
            </a:r>
          </a:p>
          <a:p>
            <a:endParaRPr lang="en-US" dirty="0" smtClean="0"/>
          </a:p>
          <a:p>
            <a:r>
              <a:rPr lang="en-US" dirty="0" smtClean="0"/>
              <a:t>Performance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dirty="0" smtClean="0"/>
              <a:t>Programs </a:t>
            </a:r>
            <a:r>
              <a:rPr lang="en-US" dirty="0"/>
              <a:t>should continue to perform </a:t>
            </a:r>
            <a:r>
              <a:rPr lang="en-US" dirty="0" smtClean="0"/>
              <a:t>satisfactorily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Scaling</a:t>
            </a:r>
            <a:r>
              <a:rPr lang="en-US" dirty="0"/>
              <a:t>:	</a:t>
            </a:r>
            <a:endParaRPr lang="en-US" dirty="0" smtClean="0"/>
          </a:p>
          <a:p>
            <a:pPr lvl="1"/>
            <a:r>
              <a:rPr lang="en-US" dirty="0" smtClean="0"/>
              <a:t>Expanding </a:t>
            </a:r>
            <a:r>
              <a:rPr lang="en-US" dirty="0"/>
              <a:t>the service to meet additional loads should be transparent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2620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File-level or record-level </a:t>
            </a:r>
            <a:r>
              <a:rPr lang="en-US" dirty="0" smtClean="0"/>
              <a:t>locking</a:t>
            </a:r>
          </a:p>
          <a:p>
            <a:endParaRPr lang="en-US" dirty="0"/>
          </a:p>
          <a:p>
            <a:r>
              <a:rPr lang="en-US" dirty="0"/>
              <a:t>Other forms of concurrency control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131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better load-sharing &amp; response, multiple identical copies of files may be maintained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20360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Heterogeneity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Service </a:t>
            </a:r>
            <a:r>
              <a:rPr lang="en-US" dirty="0"/>
              <a:t>can be accessed by clients running on (almost) any OS or hardware platform.</a:t>
            </a:r>
          </a:p>
          <a:p>
            <a:endParaRPr lang="en-US" dirty="0" smtClean="0"/>
          </a:p>
          <a:p>
            <a:r>
              <a:rPr lang="en-US" dirty="0" smtClean="0"/>
              <a:t>Design </a:t>
            </a:r>
            <a:r>
              <a:rPr lang="en-US" dirty="0"/>
              <a:t>must be compatible with the file systems of different </a:t>
            </a:r>
            <a:r>
              <a:rPr lang="en-US" dirty="0" err="1"/>
              <a:t>OSes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Service </a:t>
            </a:r>
            <a:r>
              <a:rPr lang="en-US" dirty="0"/>
              <a:t>interfaces must be </a:t>
            </a:r>
            <a:r>
              <a:rPr lang="en-US" dirty="0" smtClean="0"/>
              <a:t>open</a:t>
            </a:r>
          </a:p>
          <a:p>
            <a:pPr lvl="1"/>
            <a:r>
              <a:rPr lang="en-US" dirty="0" smtClean="0"/>
              <a:t>precise </a:t>
            </a:r>
            <a:r>
              <a:rPr lang="en-US" dirty="0"/>
              <a:t>specifications of APIs are published.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4897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Fault </a:t>
            </a:r>
            <a:r>
              <a:rPr lang="en-US" dirty="0" smtClean="0"/>
              <a:t>tolerance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Service </a:t>
            </a:r>
            <a:r>
              <a:rPr lang="en-US" dirty="0"/>
              <a:t>must continue to operate even when clients make errors or crash.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Service </a:t>
            </a:r>
            <a:r>
              <a:rPr lang="en-US" dirty="0"/>
              <a:t>must resume after a server machine crashes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If the service is replicated, it can continue to operate even during a server crash.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6896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Ho-</a:t>
            </a:r>
            <a:r>
              <a:rPr lang="en-US" dirty="0" err="1" smtClean="0"/>
              <a:t>Ramamoorthy</a:t>
            </a:r>
            <a:r>
              <a:rPr lang="en-US" dirty="0" smtClean="0"/>
              <a:t> Phase-1 Algorithm</a:t>
            </a:r>
            <a:endParaRPr lang="en-GB" dirty="0"/>
          </a:p>
        </p:txBody>
      </p:sp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2393050" y="2372768"/>
            <a:ext cx="19050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7696200" y="2372768"/>
            <a:ext cx="19050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2681976" y="1880643"/>
            <a:ext cx="1477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>
                <a:solidFill>
                  <a:prstClr val="black"/>
                </a:solidFill>
              </a:rPr>
              <a:t>Machine 0</a:t>
            </a:r>
          </a:p>
        </p:txBody>
      </p:sp>
      <p:sp>
        <p:nvSpPr>
          <p:cNvPr id="42" name="Text Box 8"/>
          <p:cNvSpPr txBox="1">
            <a:spLocks noChangeArrowheads="1"/>
          </p:cNvSpPr>
          <p:nvPr/>
        </p:nvSpPr>
        <p:spPr bwMode="auto">
          <a:xfrm>
            <a:off x="4586976" y="1880643"/>
            <a:ext cx="1477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>
                <a:solidFill>
                  <a:prstClr val="black"/>
                </a:solidFill>
              </a:rPr>
              <a:t>Machine 1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7772401" y="1839368"/>
            <a:ext cx="1655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>
                <a:solidFill>
                  <a:prstClr val="black"/>
                </a:solidFill>
              </a:rPr>
              <a:t>Coordinator</a:t>
            </a:r>
          </a:p>
        </p:txBody>
      </p:sp>
      <p:sp>
        <p:nvSpPr>
          <p:cNvPr id="44" name="AutoShape 11"/>
          <p:cNvSpPr>
            <a:spLocks noChangeArrowheads="1"/>
          </p:cNvSpPr>
          <p:nvPr/>
        </p:nvSpPr>
        <p:spPr bwMode="auto">
          <a:xfrm>
            <a:off x="3756974" y="2667606"/>
            <a:ext cx="304800" cy="3048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prstClr val="black"/>
                </a:solidFill>
              </a:rPr>
              <a:t>A</a:t>
            </a:r>
          </a:p>
        </p:txBody>
      </p:sp>
      <p:sp>
        <p:nvSpPr>
          <p:cNvPr id="45" name="Rectangle 12"/>
          <p:cNvSpPr>
            <a:spLocks noChangeArrowheads="1"/>
          </p:cNvSpPr>
          <p:nvPr/>
        </p:nvSpPr>
        <p:spPr bwMode="auto">
          <a:xfrm>
            <a:off x="2626342" y="2628427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prstClr val="black"/>
                </a:solidFill>
              </a:rPr>
              <a:t>R</a:t>
            </a:r>
            <a:r>
              <a:rPr lang="en-US" dirty="0">
                <a:solidFill>
                  <a:prstClr val="black"/>
                </a:solidFill>
              </a:rPr>
              <a:t>1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46" name="Rectangle 13"/>
          <p:cNvSpPr>
            <a:spLocks noChangeArrowheads="1"/>
          </p:cNvSpPr>
          <p:nvPr/>
        </p:nvSpPr>
        <p:spPr bwMode="auto">
          <a:xfrm>
            <a:off x="3723897" y="3439568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prstClr val="black"/>
                </a:solidFill>
              </a:rPr>
              <a:t>R2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47" name="AutoShape 14"/>
          <p:cNvSpPr>
            <a:spLocks noChangeArrowheads="1"/>
          </p:cNvSpPr>
          <p:nvPr/>
        </p:nvSpPr>
        <p:spPr bwMode="auto">
          <a:xfrm>
            <a:off x="2621650" y="3505200"/>
            <a:ext cx="304800" cy="3048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prstClr val="black"/>
                </a:solidFill>
              </a:rPr>
              <a:t>B</a:t>
            </a:r>
          </a:p>
        </p:txBody>
      </p:sp>
      <p:sp>
        <p:nvSpPr>
          <p:cNvPr id="49" name="Line 16"/>
          <p:cNvSpPr>
            <a:spLocks noChangeShapeType="1"/>
          </p:cNvSpPr>
          <p:nvPr/>
        </p:nvSpPr>
        <p:spPr bwMode="auto">
          <a:xfrm flipH="1">
            <a:off x="2931142" y="3625282"/>
            <a:ext cx="792755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0" name="Line 17"/>
          <p:cNvSpPr>
            <a:spLocks noChangeShapeType="1"/>
          </p:cNvSpPr>
          <p:nvPr/>
        </p:nvSpPr>
        <p:spPr bwMode="auto">
          <a:xfrm flipV="1">
            <a:off x="3029567" y="2839436"/>
            <a:ext cx="533400" cy="5284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1" name="Text Box 18"/>
          <p:cNvSpPr txBox="1">
            <a:spLocks noChangeArrowheads="1"/>
          </p:cNvSpPr>
          <p:nvPr/>
        </p:nvSpPr>
        <p:spPr bwMode="auto">
          <a:xfrm>
            <a:off x="2895601" y="2487068"/>
            <a:ext cx="9220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prstClr val="black"/>
                </a:solidFill>
              </a:rPr>
              <a:t>Held by</a:t>
            </a: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2895601" y="3288268"/>
            <a:ext cx="9220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prstClr val="black"/>
                </a:solidFill>
              </a:rPr>
              <a:t>Held by</a:t>
            </a:r>
          </a:p>
        </p:txBody>
      </p:sp>
      <p:sp>
        <p:nvSpPr>
          <p:cNvPr id="61" name="AutoShape 30"/>
          <p:cNvSpPr>
            <a:spLocks noChangeArrowheads="1"/>
          </p:cNvSpPr>
          <p:nvPr/>
        </p:nvSpPr>
        <p:spPr bwMode="auto">
          <a:xfrm>
            <a:off x="9067800" y="2677568"/>
            <a:ext cx="304800" cy="3048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C</a:t>
            </a:r>
          </a:p>
        </p:txBody>
      </p:sp>
      <p:sp>
        <p:nvSpPr>
          <p:cNvPr id="63" name="Rectangle 32"/>
          <p:cNvSpPr>
            <a:spLocks noChangeArrowheads="1"/>
          </p:cNvSpPr>
          <p:nvPr/>
        </p:nvSpPr>
        <p:spPr bwMode="auto">
          <a:xfrm>
            <a:off x="8458200" y="2677568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prstClr val="black"/>
                </a:solidFill>
              </a:rPr>
              <a:t>R1</a:t>
            </a:r>
          </a:p>
        </p:txBody>
      </p:sp>
      <p:sp>
        <p:nvSpPr>
          <p:cNvPr id="64" name="AutoShape 33"/>
          <p:cNvSpPr>
            <a:spLocks noChangeArrowheads="1"/>
          </p:cNvSpPr>
          <p:nvPr/>
        </p:nvSpPr>
        <p:spPr bwMode="auto">
          <a:xfrm>
            <a:off x="7772400" y="2677568"/>
            <a:ext cx="304800" cy="3048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prstClr val="black"/>
                </a:solidFill>
              </a:rPr>
              <a:t>A</a:t>
            </a:r>
          </a:p>
        </p:txBody>
      </p:sp>
      <p:sp>
        <p:nvSpPr>
          <p:cNvPr id="65" name="Rectangle 34"/>
          <p:cNvSpPr>
            <a:spLocks noChangeArrowheads="1"/>
          </p:cNvSpPr>
          <p:nvPr/>
        </p:nvSpPr>
        <p:spPr bwMode="auto">
          <a:xfrm>
            <a:off x="7772400" y="3439568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prstClr val="black"/>
                </a:solidFill>
              </a:rPr>
              <a:t>R2</a:t>
            </a:r>
          </a:p>
        </p:txBody>
      </p:sp>
      <p:sp>
        <p:nvSpPr>
          <p:cNvPr id="66" name="AutoShape 35"/>
          <p:cNvSpPr>
            <a:spLocks noChangeArrowheads="1"/>
          </p:cNvSpPr>
          <p:nvPr/>
        </p:nvSpPr>
        <p:spPr bwMode="auto">
          <a:xfrm>
            <a:off x="7772400" y="4125368"/>
            <a:ext cx="304800" cy="3048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B</a:t>
            </a:r>
          </a:p>
        </p:txBody>
      </p:sp>
      <p:sp>
        <p:nvSpPr>
          <p:cNvPr id="67" name="Line 36"/>
          <p:cNvSpPr>
            <a:spLocks noChangeShapeType="1"/>
          </p:cNvSpPr>
          <p:nvPr/>
        </p:nvSpPr>
        <p:spPr bwMode="auto">
          <a:xfrm flipH="1">
            <a:off x="8077200" y="282996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8" name="Line 37"/>
          <p:cNvSpPr>
            <a:spLocks noChangeShapeType="1"/>
          </p:cNvSpPr>
          <p:nvPr/>
        </p:nvSpPr>
        <p:spPr bwMode="auto">
          <a:xfrm flipH="1">
            <a:off x="8763000" y="282996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9" name="Line 38"/>
          <p:cNvSpPr>
            <a:spLocks noChangeShapeType="1"/>
          </p:cNvSpPr>
          <p:nvPr/>
        </p:nvSpPr>
        <p:spPr bwMode="auto">
          <a:xfrm>
            <a:off x="7924800" y="298236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0" name="Line 39"/>
          <p:cNvSpPr>
            <a:spLocks noChangeShapeType="1"/>
          </p:cNvSpPr>
          <p:nvPr/>
        </p:nvSpPr>
        <p:spPr bwMode="auto">
          <a:xfrm>
            <a:off x="7924800" y="374436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2" name="Rectangle 3"/>
          <p:cNvSpPr>
            <a:spLocks noChangeArrowheads="1"/>
          </p:cNvSpPr>
          <p:nvPr/>
        </p:nvSpPr>
        <p:spPr bwMode="auto">
          <a:xfrm>
            <a:off x="4450450" y="2362200"/>
            <a:ext cx="19050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74" name="Rectangle 12"/>
          <p:cNvSpPr>
            <a:spLocks noChangeArrowheads="1"/>
          </p:cNvSpPr>
          <p:nvPr/>
        </p:nvSpPr>
        <p:spPr bwMode="auto">
          <a:xfrm>
            <a:off x="4597353" y="2663248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prstClr val="black"/>
                </a:solidFill>
              </a:rPr>
              <a:t>R1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75" name="Text Box 18"/>
          <p:cNvSpPr txBox="1">
            <a:spLocks noChangeArrowheads="1"/>
          </p:cNvSpPr>
          <p:nvPr/>
        </p:nvSpPr>
        <p:spPr bwMode="auto">
          <a:xfrm>
            <a:off x="4960831" y="2487068"/>
            <a:ext cx="7561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prstClr val="black"/>
                </a:solidFill>
              </a:rPr>
              <a:t>Wants</a:t>
            </a:r>
          </a:p>
        </p:txBody>
      </p:sp>
      <p:sp>
        <p:nvSpPr>
          <p:cNvPr id="76" name="Line 17"/>
          <p:cNvSpPr>
            <a:spLocks noChangeShapeType="1"/>
          </p:cNvSpPr>
          <p:nvPr/>
        </p:nvSpPr>
        <p:spPr bwMode="auto">
          <a:xfrm flipH="1" flipV="1">
            <a:off x="4983851" y="2819400"/>
            <a:ext cx="707231" cy="1056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8" name="AutoShape 11"/>
          <p:cNvSpPr>
            <a:spLocks noChangeArrowheads="1"/>
          </p:cNvSpPr>
          <p:nvPr/>
        </p:nvSpPr>
        <p:spPr bwMode="auto">
          <a:xfrm>
            <a:off x="5760138" y="2670424"/>
            <a:ext cx="304800" cy="3048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prstClr val="black"/>
                </a:solidFill>
              </a:rPr>
              <a:t>C</a:t>
            </a:r>
          </a:p>
        </p:txBody>
      </p:sp>
      <p:sp>
        <p:nvSpPr>
          <p:cNvPr id="79" name="Line 38"/>
          <p:cNvSpPr>
            <a:spLocks noChangeShapeType="1"/>
          </p:cNvSpPr>
          <p:nvPr/>
        </p:nvSpPr>
        <p:spPr bwMode="auto">
          <a:xfrm>
            <a:off x="3912928" y="298236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80" name="Text Box 18"/>
          <p:cNvSpPr txBox="1">
            <a:spLocks noChangeArrowheads="1"/>
          </p:cNvSpPr>
          <p:nvPr/>
        </p:nvSpPr>
        <p:spPr bwMode="auto">
          <a:xfrm>
            <a:off x="3184915" y="2961349"/>
            <a:ext cx="7561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prstClr val="black"/>
                </a:solidFill>
              </a:rPr>
              <a:t>Wants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393050" y="4736068"/>
            <a:ext cx="3640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Assume that B now asks for R3.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82" name="Rectangle 12"/>
          <p:cNvSpPr>
            <a:spLocks noChangeArrowheads="1"/>
          </p:cNvSpPr>
          <p:nvPr/>
        </p:nvSpPr>
        <p:spPr bwMode="auto">
          <a:xfrm>
            <a:off x="5760138" y="3591968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prstClr val="black"/>
                </a:solidFill>
              </a:rPr>
              <a:t>R3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83" name="Line 17"/>
          <p:cNvSpPr>
            <a:spLocks noChangeShapeType="1"/>
          </p:cNvSpPr>
          <p:nvPr/>
        </p:nvSpPr>
        <p:spPr bwMode="auto">
          <a:xfrm flipH="1" flipV="1">
            <a:off x="5912537" y="3026302"/>
            <a:ext cx="0" cy="565666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84" name="Text Box 18"/>
          <p:cNvSpPr txBox="1">
            <a:spLocks noChangeArrowheads="1"/>
          </p:cNvSpPr>
          <p:nvPr/>
        </p:nvSpPr>
        <p:spPr bwMode="auto">
          <a:xfrm>
            <a:off x="4941927" y="3135868"/>
            <a:ext cx="9220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prstClr val="black"/>
                </a:solidFill>
              </a:rPr>
              <a:t>Held by</a:t>
            </a:r>
          </a:p>
        </p:txBody>
      </p:sp>
      <p:sp>
        <p:nvSpPr>
          <p:cNvPr id="86" name="Line 17"/>
          <p:cNvSpPr>
            <a:spLocks noChangeShapeType="1"/>
          </p:cNvSpPr>
          <p:nvPr/>
        </p:nvSpPr>
        <p:spPr bwMode="auto">
          <a:xfrm flipH="1" flipV="1">
            <a:off x="9230080" y="2998164"/>
            <a:ext cx="0" cy="565666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89" name="Rectangle 13"/>
          <p:cNvSpPr>
            <a:spLocks noChangeArrowheads="1"/>
          </p:cNvSpPr>
          <p:nvPr/>
        </p:nvSpPr>
        <p:spPr bwMode="auto">
          <a:xfrm>
            <a:off x="9074957" y="356383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prstClr val="black"/>
                </a:solidFill>
              </a:rPr>
              <a:t>R3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90" name="Rectangle 12"/>
          <p:cNvSpPr>
            <a:spLocks noChangeArrowheads="1"/>
          </p:cNvSpPr>
          <p:nvPr/>
        </p:nvSpPr>
        <p:spPr bwMode="auto">
          <a:xfrm>
            <a:off x="2621923" y="4191000"/>
            <a:ext cx="304800" cy="304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R3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1" name="Line 38"/>
          <p:cNvSpPr>
            <a:spLocks noChangeShapeType="1"/>
          </p:cNvSpPr>
          <p:nvPr/>
        </p:nvSpPr>
        <p:spPr bwMode="auto">
          <a:xfrm>
            <a:off x="2794173" y="3818638"/>
            <a:ext cx="0" cy="343801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92" name="Text Box 18"/>
          <p:cNvSpPr txBox="1">
            <a:spLocks noChangeArrowheads="1"/>
          </p:cNvSpPr>
          <p:nvPr/>
        </p:nvSpPr>
        <p:spPr bwMode="auto">
          <a:xfrm>
            <a:off x="2977696" y="3805872"/>
            <a:ext cx="7561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prstClr val="black"/>
                </a:solidFill>
              </a:rPr>
              <a:t>Wants</a:t>
            </a:r>
          </a:p>
        </p:txBody>
      </p:sp>
      <p:sp>
        <p:nvSpPr>
          <p:cNvPr id="93" name="Line 38"/>
          <p:cNvSpPr>
            <a:spLocks noChangeShapeType="1"/>
          </p:cNvSpPr>
          <p:nvPr/>
        </p:nvSpPr>
        <p:spPr bwMode="auto">
          <a:xfrm flipV="1">
            <a:off x="8267700" y="3934869"/>
            <a:ext cx="800100" cy="323399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wrap="none"/>
          <a:lstStyle/>
          <a:p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137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91" grpId="0" animBg="1"/>
      <p:bldP spid="92" grpId="0"/>
      <p:bldP spid="93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Unix </a:t>
            </a:r>
            <a:r>
              <a:rPr lang="en-US" dirty="0"/>
              <a:t>offers one-copy update semantics for operations on local </a:t>
            </a:r>
            <a:r>
              <a:rPr lang="en-US" dirty="0" smtClean="0"/>
              <a:t>files.</a:t>
            </a:r>
          </a:p>
          <a:p>
            <a:pPr lvl="1"/>
            <a:r>
              <a:rPr lang="en-US" dirty="0" smtClean="0"/>
              <a:t>Single cached copy</a:t>
            </a:r>
          </a:p>
          <a:p>
            <a:endParaRPr lang="en-US" dirty="0"/>
          </a:p>
          <a:p>
            <a:r>
              <a:rPr lang="en-US" dirty="0"/>
              <a:t>Difficult to achieve the same for distributed file systems while maintaining good performance and scalability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Multiple caches (performance)</a:t>
            </a:r>
          </a:p>
          <a:p>
            <a:pPr lvl="1"/>
            <a:r>
              <a:rPr lang="en-US" dirty="0" smtClean="0"/>
              <a:t>Multiple physical copies (scalability &amp; reliability)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5720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Must </a:t>
            </a:r>
            <a:r>
              <a:rPr lang="en-US" dirty="0"/>
              <a:t>maintain access control and privacy as for local files.</a:t>
            </a:r>
          </a:p>
          <a:p>
            <a:pPr lvl="1"/>
            <a:r>
              <a:rPr lang="en-US" dirty="0"/>
              <a:t>based on identity of user making </a:t>
            </a:r>
            <a:r>
              <a:rPr lang="en-US" dirty="0" smtClean="0"/>
              <a:t>request</a:t>
            </a:r>
          </a:p>
          <a:p>
            <a:pPr lvl="1"/>
            <a:endParaRPr lang="en-US" dirty="0"/>
          </a:p>
          <a:p>
            <a:r>
              <a:rPr lang="en-US" dirty="0" smtClean="0"/>
              <a:t>Identities </a:t>
            </a:r>
            <a:r>
              <a:rPr lang="en-US" dirty="0"/>
              <a:t>of remote users must be authenticated</a:t>
            </a:r>
          </a:p>
          <a:p>
            <a:endParaRPr lang="en-US" dirty="0" smtClean="0"/>
          </a:p>
          <a:p>
            <a:r>
              <a:rPr lang="en-US" dirty="0" smtClean="0"/>
              <a:t>Privacy </a:t>
            </a:r>
            <a:r>
              <a:rPr lang="en-US" dirty="0"/>
              <a:t>requires secure communication</a:t>
            </a:r>
          </a:p>
          <a:p>
            <a:endParaRPr lang="en-US" dirty="0" smtClean="0"/>
          </a:p>
          <a:p>
            <a:r>
              <a:rPr lang="en-US" dirty="0" smtClean="0"/>
              <a:t>Service </a:t>
            </a:r>
            <a:r>
              <a:rPr lang="en-US" dirty="0"/>
              <a:t>interfaces are open to all processes not excluded by a firewall.</a:t>
            </a:r>
          </a:p>
          <a:p>
            <a:endParaRPr lang="en-US" dirty="0" smtClean="0"/>
          </a:p>
          <a:p>
            <a:r>
              <a:rPr lang="en-US" dirty="0" smtClean="0"/>
              <a:t>vulnerable </a:t>
            </a:r>
            <a:r>
              <a:rPr lang="en-US" dirty="0"/>
              <a:t>to impersonation and other attacks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5744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 </a:t>
            </a:r>
            <a:r>
              <a:rPr lang="en-US" dirty="0"/>
              <a:t>for distributed file systems is </a:t>
            </a:r>
            <a:r>
              <a:rPr lang="en-US" dirty="0" smtClean="0"/>
              <a:t>to perform </a:t>
            </a:r>
            <a:r>
              <a:rPr lang="en-US" dirty="0"/>
              <a:t>comparable to local file system.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2826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24636"/>
          </a:xfrm>
        </p:spPr>
        <p:txBody>
          <a:bodyPr>
            <a:normAutofit/>
          </a:bodyPr>
          <a:lstStyle/>
          <a:p>
            <a:r>
              <a:rPr lang="en-US" dirty="0"/>
              <a:t>Distributed systems: principles and paradigms </a:t>
            </a:r>
          </a:p>
          <a:p>
            <a:pPr lvl="1"/>
            <a:r>
              <a:rPr lang="en-US" dirty="0"/>
              <a:t>by AST &amp; MV </a:t>
            </a:r>
            <a:r>
              <a:rPr lang="en-US" dirty="0" smtClean="0"/>
              <a:t>Steen</a:t>
            </a:r>
          </a:p>
          <a:p>
            <a:endParaRPr lang="en-US" dirty="0"/>
          </a:p>
          <a:p>
            <a:r>
              <a:rPr lang="en-US" dirty="0" smtClean="0"/>
              <a:t>Chapter </a:t>
            </a:r>
            <a:r>
              <a:rPr lang="en-US" dirty="0"/>
              <a:t>5</a:t>
            </a:r>
            <a:endParaRPr lang="en-US" dirty="0" smtClean="0"/>
          </a:p>
          <a:p>
            <a:pPr lvl="1"/>
            <a:r>
              <a:rPr lang="en-US" dirty="0"/>
              <a:t>5 Distributed File Systems </a:t>
            </a:r>
            <a:endParaRPr lang="en-US" dirty="0" smtClean="0"/>
          </a:p>
          <a:p>
            <a:pPr lvl="1"/>
            <a:r>
              <a:rPr lang="en-US" dirty="0" smtClean="0"/>
              <a:t>5.1</a:t>
            </a:r>
            <a:r>
              <a:rPr lang="en-US" dirty="0"/>
              <a:t>. DISTRIBUTED FILE SYSTEM DESIGN </a:t>
            </a:r>
            <a:endParaRPr lang="en-US" dirty="0" smtClean="0"/>
          </a:p>
          <a:p>
            <a:pPr lvl="1"/>
            <a:r>
              <a:rPr lang="en-US" dirty="0" smtClean="0"/>
              <a:t>5.1.1</a:t>
            </a:r>
            <a:r>
              <a:rPr lang="en-US" dirty="0"/>
              <a:t>. The File Service Interface </a:t>
            </a:r>
            <a:endParaRPr lang="en-US" dirty="0" smtClean="0"/>
          </a:p>
          <a:p>
            <a:pPr lvl="1"/>
            <a:r>
              <a:rPr lang="en-US" dirty="0" smtClean="0"/>
              <a:t>5.1.2</a:t>
            </a:r>
            <a:r>
              <a:rPr lang="en-US" dirty="0"/>
              <a:t>. The Directory Server Interface </a:t>
            </a:r>
            <a:endParaRPr lang="en-US" dirty="0" smtClean="0"/>
          </a:p>
          <a:p>
            <a:pPr lvl="2"/>
            <a:r>
              <a:rPr lang="en-US" smtClean="0"/>
              <a:t>Naming </a:t>
            </a:r>
            <a:r>
              <a:rPr lang="en-US"/>
              <a:t>Transparency </a:t>
            </a:r>
            <a:endParaRPr lang="en-US" smtClean="0"/>
          </a:p>
          <a:p>
            <a:pPr lvl="2"/>
            <a:r>
              <a:rPr lang="en-US" smtClean="0"/>
              <a:t>Two</a:t>
            </a:r>
            <a:r>
              <a:rPr lang="en-US" dirty="0"/>
              <a:t>-Level Naming </a:t>
            </a:r>
            <a:endParaRPr lang="en-US" dirty="0" smtClean="0"/>
          </a:p>
          <a:p>
            <a:pPr lvl="1"/>
            <a:r>
              <a:rPr lang="en-US" dirty="0" smtClean="0"/>
              <a:t>5.1.3</a:t>
            </a:r>
            <a:r>
              <a:rPr lang="en-US" dirty="0"/>
              <a:t>. Semantics of File Sharing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62859770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3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Dis. FILE SERVICE COMPONENTS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36469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DISTRIBUTED File </a:t>
            </a:r>
            <a:r>
              <a:rPr lang="en-US" dirty="0"/>
              <a:t>Service </a:t>
            </a:r>
            <a:r>
              <a:rPr lang="en-US" dirty="0" smtClean="0"/>
              <a:t>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Structuring </a:t>
            </a:r>
            <a:r>
              <a:rPr lang="en-US" dirty="0"/>
              <a:t>the file service as three components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lvl="1"/>
            <a:r>
              <a:rPr lang="en-US" dirty="0"/>
              <a:t>A flat file service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directory service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client module.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247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DISTRIBUTED File Service </a:t>
            </a:r>
            <a:r>
              <a:rPr lang="en-US" dirty="0" smtClean="0"/>
              <a:t>COMPONENTS</a:t>
            </a:r>
            <a:endParaRPr lang="en-US" dirty="0"/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7146926" y="2424113"/>
            <a:ext cx="2860675" cy="3419475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7146926" y="2424112"/>
            <a:ext cx="2886075" cy="3443288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1981201" y="2424113"/>
            <a:ext cx="2862263" cy="3419475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1981201" y="2424112"/>
            <a:ext cx="2886075" cy="3443288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2127251" y="3611562"/>
            <a:ext cx="2593975" cy="2109788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2794000" y="2141538"/>
            <a:ext cx="1701800" cy="244475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eaLnBrk="0" hangingPunct="0"/>
            <a:r>
              <a:rPr lang="en-GB" sz="1600" dirty="0">
                <a:solidFill>
                  <a:srgbClr val="000000"/>
                </a:solidFill>
              </a:rPr>
              <a:t>Client computer</a:t>
            </a:r>
            <a:endParaRPr lang="en-GB" sz="2400" dirty="0">
              <a:solidFill>
                <a:prstClr val="black"/>
              </a:solidFill>
              <a:latin typeface="Times" charset="0"/>
            </a:endParaRPr>
          </a:p>
        </p:txBody>
      </p:sp>
      <p:sp>
        <p:nvSpPr>
          <p:cNvPr id="11" name="Rectangle 17"/>
          <p:cNvSpPr>
            <a:spLocks noChangeArrowheads="1"/>
          </p:cNvSpPr>
          <p:nvPr/>
        </p:nvSpPr>
        <p:spPr bwMode="auto">
          <a:xfrm>
            <a:off x="7861300" y="2141538"/>
            <a:ext cx="1739900" cy="244475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eaLnBrk="0" hangingPunct="0"/>
            <a:r>
              <a:rPr lang="en-GB" sz="1600" dirty="0">
                <a:solidFill>
                  <a:srgbClr val="000000"/>
                </a:solidFill>
              </a:rPr>
              <a:t>Server computer</a:t>
            </a:r>
            <a:endParaRPr lang="en-GB" sz="2400" dirty="0">
              <a:solidFill>
                <a:prstClr val="black"/>
              </a:solidFill>
              <a:latin typeface="Times" charset="0"/>
            </a:endParaRPr>
          </a:p>
        </p:txBody>
      </p:sp>
      <p:sp>
        <p:nvSpPr>
          <p:cNvPr id="12" name="Oval 18"/>
          <p:cNvSpPr>
            <a:spLocks noChangeArrowheads="1"/>
          </p:cNvSpPr>
          <p:nvPr/>
        </p:nvSpPr>
        <p:spPr bwMode="auto">
          <a:xfrm>
            <a:off x="9086850" y="5649912"/>
            <a:ext cx="654050" cy="12065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val 19"/>
          <p:cNvSpPr>
            <a:spLocks noChangeArrowheads="1"/>
          </p:cNvSpPr>
          <p:nvPr/>
        </p:nvSpPr>
        <p:spPr bwMode="auto">
          <a:xfrm>
            <a:off x="9086850" y="5600700"/>
            <a:ext cx="654050" cy="12065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20"/>
          <p:cNvSpPr>
            <a:spLocks noChangeArrowheads="1"/>
          </p:cNvSpPr>
          <p:nvPr/>
        </p:nvSpPr>
        <p:spPr bwMode="auto">
          <a:xfrm>
            <a:off x="9086850" y="5551488"/>
            <a:ext cx="654050" cy="98425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val 21"/>
          <p:cNvSpPr>
            <a:spLocks noChangeArrowheads="1"/>
          </p:cNvSpPr>
          <p:nvPr/>
        </p:nvSpPr>
        <p:spPr bwMode="auto">
          <a:xfrm>
            <a:off x="9086850" y="5480050"/>
            <a:ext cx="654050" cy="12065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2127251" y="2520951"/>
            <a:ext cx="1243013" cy="1019175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25"/>
          <p:cNvSpPr>
            <a:spLocks noChangeArrowheads="1"/>
          </p:cNvSpPr>
          <p:nvPr/>
        </p:nvSpPr>
        <p:spPr bwMode="auto">
          <a:xfrm>
            <a:off x="2192339" y="2897188"/>
            <a:ext cx="1177925" cy="246063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eaLnBrk="0" hangingPunct="0"/>
            <a:r>
              <a:rPr lang="en-GB" sz="1600" dirty="0">
                <a:solidFill>
                  <a:srgbClr val="000000"/>
                </a:solidFill>
              </a:rPr>
              <a:t>Application</a:t>
            </a:r>
            <a:endParaRPr lang="en-GB" sz="2400" dirty="0">
              <a:solidFill>
                <a:prstClr val="black"/>
              </a:solidFill>
              <a:latin typeface="Times" charset="0"/>
            </a:endParaRPr>
          </a:p>
        </p:txBody>
      </p:sp>
      <p:sp>
        <p:nvSpPr>
          <p:cNvPr id="21" name="Rectangle 27"/>
          <p:cNvSpPr>
            <a:spLocks noChangeArrowheads="1"/>
          </p:cNvSpPr>
          <p:nvPr/>
        </p:nvSpPr>
        <p:spPr bwMode="auto">
          <a:xfrm>
            <a:off x="3424239" y="2520951"/>
            <a:ext cx="1300163" cy="1019175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Rectangle 28"/>
          <p:cNvSpPr>
            <a:spLocks noChangeArrowheads="1"/>
          </p:cNvSpPr>
          <p:nvPr/>
        </p:nvSpPr>
        <p:spPr bwMode="auto">
          <a:xfrm>
            <a:off x="3505201" y="2954338"/>
            <a:ext cx="1216025" cy="246063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eaLnBrk="0" hangingPunct="0"/>
            <a:r>
              <a:rPr lang="en-GB" sz="1600" dirty="0">
                <a:solidFill>
                  <a:srgbClr val="000000"/>
                </a:solidFill>
              </a:rPr>
              <a:t>Application</a:t>
            </a:r>
            <a:endParaRPr lang="en-GB" sz="2400" dirty="0">
              <a:solidFill>
                <a:prstClr val="black"/>
              </a:solidFill>
              <a:latin typeface="Times" charset="0"/>
            </a:endParaRPr>
          </a:p>
        </p:txBody>
      </p:sp>
      <p:sp>
        <p:nvSpPr>
          <p:cNvPr id="24" name="Rectangle 30"/>
          <p:cNvSpPr>
            <a:spLocks noChangeArrowheads="1"/>
          </p:cNvSpPr>
          <p:nvPr/>
        </p:nvSpPr>
        <p:spPr bwMode="auto">
          <a:xfrm>
            <a:off x="2941639" y="4495801"/>
            <a:ext cx="1401763" cy="244475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eaLnBrk="0" hangingPunct="0"/>
            <a:r>
              <a:rPr lang="en-GB" sz="1600" dirty="0">
                <a:solidFill>
                  <a:srgbClr val="000000"/>
                </a:solidFill>
              </a:rPr>
              <a:t>Client module</a:t>
            </a:r>
            <a:endParaRPr lang="en-GB" sz="2400" dirty="0">
              <a:solidFill>
                <a:prstClr val="black"/>
              </a:solidFill>
              <a:latin typeface="Times" charset="0"/>
            </a:endParaRPr>
          </a:p>
        </p:txBody>
      </p:sp>
      <p:sp>
        <p:nvSpPr>
          <p:cNvPr id="25" name="Rectangle 31"/>
          <p:cNvSpPr>
            <a:spLocks noChangeArrowheads="1"/>
          </p:cNvSpPr>
          <p:nvPr/>
        </p:nvSpPr>
        <p:spPr bwMode="auto">
          <a:xfrm>
            <a:off x="7292976" y="3200400"/>
            <a:ext cx="2593975" cy="2109788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6" name="Rectangle 32"/>
          <p:cNvSpPr>
            <a:spLocks noChangeArrowheads="1"/>
          </p:cNvSpPr>
          <p:nvPr/>
        </p:nvSpPr>
        <p:spPr bwMode="auto">
          <a:xfrm>
            <a:off x="8104189" y="4084638"/>
            <a:ext cx="1497013" cy="244475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eaLnBrk="0" hangingPunct="0"/>
            <a:r>
              <a:rPr lang="en-GB" sz="1600" dirty="0">
                <a:solidFill>
                  <a:srgbClr val="000000"/>
                </a:solidFill>
              </a:rPr>
              <a:t>Flat file service</a:t>
            </a:r>
            <a:endParaRPr lang="en-GB" sz="2400" dirty="0">
              <a:solidFill>
                <a:prstClr val="black"/>
              </a:solidFill>
              <a:latin typeface="Times" charset="0"/>
            </a:endParaRPr>
          </a:p>
        </p:txBody>
      </p:sp>
      <p:sp>
        <p:nvSpPr>
          <p:cNvPr id="27" name="Rectangle 33"/>
          <p:cNvSpPr>
            <a:spLocks noChangeArrowheads="1"/>
          </p:cNvSpPr>
          <p:nvPr/>
        </p:nvSpPr>
        <p:spPr bwMode="auto">
          <a:xfrm>
            <a:off x="7292976" y="2520951"/>
            <a:ext cx="2593975" cy="606425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8" name="Rectangle 34"/>
          <p:cNvSpPr>
            <a:spLocks noChangeArrowheads="1"/>
          </p:cNvSpPr>
          <p:nvPr/>
        </p:nvSpPr>
        <p:spPr bwMode="auto">
          <a:xfrm>
            <a:off x="7874000" y="2774951"/>
            <a:ext cx="1727200" cy="244475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eaLnBrk="0" hangingPunct="0"/>
            <a:r>
              <a:rPr lang="en-GB" sz="1600">
                <a:solidFill>
                  <a:srgbClr val="000000"/>
                </a:solidFill>
              </a:rPr>
              <a:t>Directory service</a:t>
            </a:r>
            <a:endParaRPr lang="en-GB" sz="2400">
              <a:solidFill>
                <a:prstClr val="black"/>
              </a:solidFill>
              <a:latin typeface="Times" charset="0"/>
            </a:endParaRPr>
          </a:p>
        </p:txBody>
      </p:sp>
      <p:sp>
        <p:nvSpPr>
          <p:cNvPr id="29" name="Rectangle 35"/>
          <p:cNvSpPr>
            <a:spLocks noChangeArrowheads="1"/>
          </p:cNvSpPr>
          <p:nvPr/>
        </p:nvSpPr>
        <p:spPr bwMode="auto">
          <a:xfrm>
            <a:off x="4770439" y="4938712"/>
            <a:ext cx="2473325" cy="242888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0" name="Oval 36"/>
          <p:cNvSpPr>
            <a:spLocks noChangeArrowheads="1"/>
          </p:cNvSpPr>
          <p:nvPr/>
        </p:nvSpPr>
        <p:spPr bwMode="auto">
          <a:xfrm>
            <a:off x="8262938" y="5649912"/>
            <a:ext cx="654050" cy="12065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Oval 37"/>
          <p:cNvSpPr>
            <a:spLocks noChangeArrowheads="1"/>
          </p:cNvSpPr>
          <p:nvPr/>
        </p:nvSpPr>
        <p:spPr bwMode="auto">
          <a:xfrm>
            <a:off x="8262938" y="5600700"/>
            <a:ext cx="654050" cy="12065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2" name="Oval 38"/>
          <p:cNvSpPr>
            <a:spLocks noChangeArrowheads="1"/>
          </p:cNvSpPr>
          <p:nvPr/>
        </p:nvSpPr>
        <p:spPr bwMode="auto">
          <a:xfrm>
            <a:off x="8262938" y="5551488"/>
            <a:ext cx="654050" cy="98425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3" name="Oval 39"/>
          <p:cNvSpPr>
            <a:spLocks noChangeArrowheads="1"/>
          </p:cNvSpPr>
          <p:nvPr/>
        </p:nvSpPr>
        <p:spPr bwMode="auto">
          <a:xfrm>
            <a:off x="8262938" y="5480050"/>
            <a:ext cx="654050" cy="12065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4" name="Rectangle 40"/>
          <p:cNvSpPr>
            <a:spLocks noChangeArrowheads="1"/>
          </p:cNvSpPr>
          <p:nvPr/>
        </p:nvSpPr>
        <p:spPr bwMode="auto">
          <a:xfrm>
            <a:off x="8529638" y="5043487"/>
            <a:ext cx="96838" cy="484188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5" name="Oval 41"/>
          <p:cNvSpPr>
            <a:spLocks noChangeArrowheads="1"/>
          </p:cNvSpPr>
          <p:nvPr/>
        </p:nvSpPr>
        <p:spPr bwMode="auto">
          <a:xfrm>
            <a:off x="7437438" y="5649912"/>
            <a:ext cx="655638" cy="12065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6" name="Oval 42"/>
          <p:cNvSpPr>
            <a:spLocks noChangeArrowheads="1"/>
          </p:cNvSpPr>
          <p:nvPr/>
        </p:nvSpPr>
        <p:spPr bwMode="auto">
          <a:xfrm>
            <a:off x="7437438" y="5600700"/>
            <a:ext cx="655638" cy="12065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Oval 43"/>
          <p:cNvSpPr>
            <a:spLocks noChangeArrowheads="1"/>
          </p:cNvSpPr>
          <p:nvPr/>
        </p:nvSpPr>
        <p:spPr bwMode="auto">
          <a:xfrm>
            <a:off x="7437438" y="5551488"/>
            <a:ext cx="655638" cy="98425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8" name="Oval 44"/>
          <p:cNvSpPr>
            <a:spLocks noChangeArrowheads="1"/>
          </p:cNvSpPr>
          <p:nvPr/>
        </p:nvSpPr>
        <p:spPr bwMode="auto">
          <a:xfrm>
            <a:off x="7437438" y="5480050"/>
            <a:ext cx="655638" cy="12065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" name="Rectangle 45"/>
          <p:cNvSpPr>
            <a:spLocks noChangeArrowheads="1"/>
          </p:cNvSpPr>
          <p:nvPr/>
        </p:nvSpPr>
        <p:spPr bwMode="auto">
          <a:xfrm>
            <a:off x="7729538" y="5043487"/>
            <a:ext cx="96838" cy="484188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22"/>
          <p:cNvSpPr>
            <a:spLocks noChangeArrowheads="1"/>
          </p:cNvSpPr>
          <p:nvPr/>
        </p:nvSpPr>
        <p:spPr bwMode="auto">
          <a:xfrm>
            <a:off x="9353550" y="5043487"/>
            <a:ext cx="96838" cy="484188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918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Flat </a:t>
            </a:r>
            <a:r>
              <a:rPr lang="en-US" dirty="0" smtClean="0"/>
              <a:t>File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Concerned </a:t>
            </a:r>
            <a:r>
              <a:rPr lang="en-US" dirty="0"/>
              <a:t>with the implementation of operations on the contents of file.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Unique </a:t>
            </a:r>
            <a:r>
              <a:rPr lang="en-US" dirty="0"/>
              <a:t>File Identifiers (UFIDs) are used to refer to files in all requests for flat file service operations.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UFIDs </a:t>
            </a:r>
            <a:r>
              <a:rPr lang="en-US" dirty="0"/>
              <a:t>are long sequences of bits chosen so that each file has a unique </a:t>
            </a:r>
            <a:r>
              <a:rPr lang="en-US" dirty="0" smtClean="0"/>
              <a:t>number among </a:t>
            </a:r>
            <a:r>
              <a:rPr lang="en-US" dirty="0"/>
              <a:t>all of the files in a distributed system.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40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Directory </a:t>
            </a:r>
            <a:r>
              <a:rPr lang="en-US" dirty="0" smtClean="0"/>
              <a:t>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</a:t>
            </a:r>
            <a:r>
              <a:rPr lang="en-US" dirty="0"/>
              <a:t>mapping between text names for the files and their UFIDs.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Clients </a:t>
            </a:r>
            <a:r>
              <a:rPr lang="en-US" dirty="0"/>
              <a:t>may obtain the UFID of a file by quoting its text name to directory service.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Directory </a:t>
            </a:r>
            <a:r>
              <a:rPr lang="en-US" dirty="0"/>
              <a:t>service supports functions needed generate directories, to add new files to directories.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537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Client </a:t>
            </a:r>
            <a:r>
              <a:rPr lang="en-US" dirty="0" smtClean="0"/>
              <a:t>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</a:t>
            </a:r>
            <a:r>
              <a:rPr lang="en-US" dirty="0"/>
              <a:t>runs on each computer and provides integrated service (flat file and directory) as a single API to application programs. </a:t>
            </a:r>
            <a:endParaRPr lang="en-US" dirty="0" smtClean="0"/>
          </a:p>
          <a:p>
            <a:pPr lvl="1"/>
            <a:r>
              <a:rPr lang="en-US" dirty="0" smtClean="0"/>
              <a:t>For </a:t>
            </a:r>
            <a:r>
              <a:rPr lang="en-US" dirty="0"/>
              <a:t>example, in UNIX hosts, a client module emulates the full set of Unix file operations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It holds </a:t>
            </a:r>
            <a:r>
              <a:rPr lang="en-US" dirty="0" smtClean="0"/>
              <a:t>information </a:t>
            </a:r>
            <a:r>
              <a:rPr lang="en-US" dirty="0"/>
              <a:t>about the network locations of flat-file and directory server </a:t>
            </a:r>
            <a:r>
              <a:rPr lang="en-US" dirty="0" smtClean="0"/>
              <a:t>processes.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9470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4895</Words>
  <Application>Microsoft Macintosh PowerPoint</Application>
  <PresentationFormat>Custom</PresentationFormat>
  <Paragraphs>1159</Paragraphs>
  <Slides>116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116</vt:i4>
      </vt:variant>
    </vt:vector>
  </HeadingPairs>
  <TitlesOfParts>
    <vt:vector size="118" baseType="lpstr">
      <vt:lpstr>Apothecary</vt:lpstr>
      <vt:lpstr>1_Apothecary</vt:lpstr>
      <vt:lpstr>Deadlocks  in Distributed OS</vt:lpstr>
      <vt:lpstr>What is a Deadlock?</vt:lpstr>
      <vt:lpstr>Conditions for Deadlock</vt:lpstr>
      <vt:lpstr>Deadlock Modeling</vt:lpstr>
      <vt:lpstr>Deadlock Modeling</vt:lpstr>
      <vt:lpstr>How to handle?</vt:lpstr>
      <vt:lpstr>Deadlock Detection</vt:lpstr>
      <vt:lpstr>Ho-Ramamoorthy Phase-1 Algorithm</vt:lpstr>
      <vt:lpstr>Ho-Ramamoorthy Phase-1 Algorithm</vt:lpstr>
      <vt:lpstr>Ho-Ramamoorthy Phase-1 Algorithm</vt:lpstr>
      <vt:lpstr>Ho-Ramamoorthy Phase-1 Algorithm</vt:lpstr>
      <vt:lpstr>Ho-Ramamoorthy Phase-2 Algorithm</vt:lpstr>
      <vt:lpstr>Distributed Algorithms</vt:lpstr>
      <vt:lpstr>Obermarck’s PATH Pushing Algorithm </vt:lpstr>
      <vt:lpstr>Obermarck’s PATh Pushing Algorithm </vt:lpstr>
      <vt:lpstr>Obermarck’s PATH Pushing Algorithm </vt:lpstr>
      <vt:lpstr>Obermarck’s PATH Pushing Algorithm </vt:lpstr>
      <vt:lpstr>Obermarck’s PATH Pushing Algorithm </vt:lpstr>
      <vt:lpstr>Chandy-Misra-Haas Edge Chasing algorithm</vt:lpstr>
      <vt:lpstr>Chandy-Misra-Haas Edge Chasing algorithm</vt:lpstr>
      <vt:lpstr>Reading Assignment</vt:lpstr>
      <vt:lpstr>Threads</vt:lpstr>
      <vt:lpstr>What is a Process?</vt:lpstr>
      <vt:lpstr>What is a Process?</vt:lpstr>
      <vt:lpstr>What is A Thread?</vt:lpstr>
      <vt:lpstr>What is Thread?</vt:lpstr>
      <vt:lpstr>What is a Thread?</vt:lpstr>
      <vt:lpstr>Characteristics of a Thread?</vt:lpstr>
      <vt:lpstr>Adv. &amp; DIS-Adv. Of a Thread</vt:lpstr>
      <vt:lpstr>Thread Usage </vt:lpstr>
      <vt:lpstr>Dispatcher-Workers Model</vt:lpstr>
      <vt:lpstr>Team Model</vt:lpstr>
      <vt:lpstr>Pipeline Model</vt:lpstr>
      <vt:lpstr>Thread Design Issues</vt:lpstr>
      <vt:lpstr>Thread Creation</vt:lpstr>
      <vt:lpstr>Thread Termination</vt:lpstr>
      <vt:lpstr>Thread Synchronization</vt:lpstr>
      <vt:lpstr>Thread Synchronization</vt:lpstr>
      <vt:lpstr>Thread Synchronization</vt:lpstr>
      <vt:lpstr>Thread Scheduling</vt:lpstr>
      <vt:lpstr>Signal Handling</vt:lpstr>
      <vt:lpstr>Reading Assignment</vt:lpstr>
      <vt:lpstr>System Models In Ds</vt:lpstr>
      <vt:lpstr>System Models </vt:lpstr>
      <vt:lpstr>Workstation Model</vt:lpstr>
      <vt:lpstr>diskless workstation</vt:lpstr>
      <vt:lpstr>DiskfulL workstations</vt:lpstr>
      <vt:lpstr>Idle Workstation </vt:lpstr>
      <vt:lpstr>Locating idle workstation</vt:lpstr>
      <vt:lpstr>Locating idle workstation</vt:lpstr>
      <vt:lpstr>Execute the process</vt:lpstr>
      <vt:lpstr>Now, Owner comes back</vt:lpstr>
      <vt:lpstr>The processor pool model</vt:lpstr>
      <vt:lpstr>The processor pool model</vt:lpstr>
      <vt:lpstr>hybrid model </vt:lpstr>
      <vt:lpstr>Reading Assignment</vt:lpstr>
      <vt:lpstr>PROCESSOR ALLOCATION In Ds</vt:lpstr>
      <vt:lpstr>Processor Allocation</vt:lpstr>
      <vt:lpstr>goals of allocation </vt:lpstr>
      <vt:lpstr>Design issues iN allocation algorithms </vt:lpstr>
      <vt:lpstr>Deterministic vs heuristic</vt:lpstr>
      <vt:lpstr>Centralized vs distributed</vt:lpstr>
      <vt:lpstr>Optimal vs sub-optimal</vt:lpstr>
      <vt:lpstr>Local vs global</vt:lpstr>
      <vt:lpstr>Sender-initiated vs receiver-initiated </vt:lpstr>
      <vt:lpstr>Reading Assignment</vt:lpstr>
      <vt:lpstr>File Systems</vt:lpstr>
      <vt:lpstr>What is a File System?</vt:lpstr>
      <vt:lpstr>History</vt:lpstr>
      <vt:lpstr>What exactly is a File System?</vt:lpstr>
      <vt:lpstr>But how it WORKS?</vt:lpstr>
      <vt:lpstr>Slide 72</vt:lpstr>
      <vt:lpstr>OK! Then how it works!!!</vt:lpstr>
      <vt:lpstr>File System Structure</vt:lpstr>
      <vt:lpstr>Reading Assignment</vt:lpstr>
      <vt:lpstr>Distributed File Systems</vt:lpstr>
      <vt:lpstr>What is DFS?</vt:lpstr>
      <vt:lpstr>DFS - goals</vt:lpstr>
      <vt:lpstr>DFS - Requirements</vt:lpstr>
      <vt:lpstr>Slide 80</vt:lpstr>
      <vt:lpstr>What about naming?</vt:lpstr>
      <vt:lpstr>A Comparison</vt:lpstr>
      <vt:lpstr>File Service</vt:lpstr>
      <vt:lpstr>DISTRIBUTED File Service Requirements</vt:lpstr>
      <vt:lpstr>Transparency</vt:lpstr>
      <vt:lpstr>Concurrency</vt:lpstr>
      <vt:lpstr>Replication</vt:lpstr>
      <vt:lpstr>Heterogeneity </vt:lpstr>
      <vt:lpstr>Fault tolerance</vt:lpstr>
      <vt:lpstr>Consistency</vt:lpstr>
      <vt:lpstr>Security</vt:lpstr>
      <vt:lpstr>Efficiency</vt:lpstr>
      <vt:lpstr>Reading Assignment</vt:lpstr>
      <vt:lpstr>Dis. FILE SERVICE COMPONENTS</vt:lpstr>
      <vt:lpstr>DISTRIBUTED File Service COMPONENTS</vt:lpstr>
      <vt:lpstr>DISTRIBUTED File Service COMPONENTS</vt:lpstr>
      <vt:lpstr>Flat File Service</vt:lpstr>
      <vt:lpstr>Directory Service</vt:lpstr>
      <vt:lpstr>Client Module</vt:lpstr>
      <vt:lpstr>Dis. FILE SERVICE TYPES</vt:lpstr>
      <vt:lpstr>File Models</vt:lpstr>
      <vt:lpstr>File Accessing Models</vt:lpstr>
      <vt:lpstr>Data Transfer Models</vt:lpstr>
      <vt:lpstr>OTHER DFS design considerations</vt:lpstr>
      <vt:lpstr>CACHE CONSISTENCY</vt:lpstr>
      <vt:lpstr>Cache update</vt:lpstr>
      <vt:lpstr>SERVER SEMANTICS</vt:lpstr>
      <vt:lpstr>SERVER SEMANTICS</vt:lpstr>
      <vt:lpstr>REPLICATION</vt:lpstr>
      <vt:lpstr>SUN NFS</vt:lpstr>
      <vt:lpstr>SUN-NFS : A Distributed file system</vt:lpstr>
      <vt:lpstr>SUN-NFS : Architecture</vt:lpstr>
      <vt:lpstr>SUN-NFS : Architecture</vt:lpstr>
      <vt:lpstr>SUN-NFS: AN EXAMPLE</vt:lpstr>
      <vt:lpstr>Reading Assignment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Guest</dc:creator>
  <cp:lastModifiedBy>Windows User</cp:lastModifiedBy>
  <cp:revision>20</cp:revision>
  <dcterms:created xsi:type="dcterms:W3CDTF">2016-10-18T05:31:50Z</dcterms:created>
  <dcterms:modified xsi:type="dcterms:W3CDTF">2016-11-17T07:06:25Z</dcterms:modified>
</cp:coreProperties>
</file>